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gFrVKMZnC3KksMZSt9uIb38Q5O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Lato-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Lato-italic.fntdata"/><Relationship Id="rId21" Type="http://schemas.openxmlformats.org/officeDocument/2006/relationships/slide" Target="slides/slide17.xml"/><Relationship Id="rId43" Type="http://schemas.openxmlformats.org/officeDocument/2006/relationships/font" Target="fonts/Lato-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f1ac0bd4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u="sng"/>
              <a:t>Dante</a:t>
            </a:r>
            <a:endParaRPr/>
          </a:p>
        </p:txBody>
      </p:sp>
      <p:sp>
        <p:nvSpPr>
          <p:cNvPr id="118" name="Google Shape;118;g32f1ac0bd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f1ac0bd4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2f1ac0bd44_0_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Gavin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2f1ac0bd4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2f1ac0bd44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Gavin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f1ac0bd4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2f1ac0bd44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Ahmed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f1ac0bd4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2f1ac0bd44_0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Peter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39b99848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339b998483_1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Graham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39b998483_1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39b998483_1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Graham </a:t>
            </a:r>
            <a:endParaRPr/>
          </a:p>
        </p:txBody>
      </p:sp>
      <p:sp>
        <p:nvSpPr>
          <p:cNvPr id="245" name="Google Shape;245;g3339b998483_1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2f1ac0bd4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2f1ac0bd44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2f1ac0bd4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2f1ac0bd44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f1ac0bd4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2f1ac0bd44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Ahmed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f1ac0bd4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f1ac0bd44_0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Ahmed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d879de13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30d879de13f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30d879de13f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0841eff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30841eff3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Gus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f1ac0bd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2f1ac0bd44_0_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2f1ac0bd4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2f1ac0bd44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Gus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2f1ac0bd4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2f1ac0bd44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Ahmed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08146e4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308146e4e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Ahmed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39b998483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39b998483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Graham </a:t>
            </a:r>
            <a:endParaRPr/>
          </a:p>
        </p:txBody>
      </p:sp>
      <p:sp>
        <p:nvSpPr>
          <p:cNvPr id="320" name="Google Shape;320;g3339b998483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2f1ac0bd4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2f1ac0bd44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Gus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2f1ac0bd4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2f1ac0bd44_0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Gus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f1ac0bd4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2f1ac0bd44_0_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Dante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f1ac0bd4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2f1ac0bd44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Graham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d879de13f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0d879de13f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30d879de13f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2f1ac0bd4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2f1ac0bd44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f1ac0bd4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2f1ac0bd44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Gavin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f1ac0bd4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f1ac0bd44_0_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39b998483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339b998483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3339b998483_1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339b998483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339b998483_1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3339b998483_1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339b998483_1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339b998483_1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3339b998483_1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339b998483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339b998483_1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3339b998483_1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39b998483_1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39b998483_1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3339b998483_1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d879de13f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30d879de13f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30d879de13f_2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d879de13f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30d879de13f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30d879de13f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0d879de13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30d879de13f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30d879de13f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e2d89229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0e2d892291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30e2d892291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2f1ac0bd4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2f1ac0bd44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Dante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2f1ac0bd4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2f1ac0bd44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Graham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4"/>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4"/>
          <p:cNvSpPr txBox="1"/>
          <p:nvPr>
            <p:ph idx="1" type="body"/>
          </p:nvPr>
        </p:nvSpPr>
        <p:spPr>
          <a:xfrm>
            <a:off x="838200" y="1089091"/>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4"/>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62" name="Shape 62"/>
        <p:cNvGrpSpPr/>
        <p:nvPr/>
      </p:nvGrpSpPr>
      <p:grpSpPr>
        <a:xfrm>
          <a:off x="0" y="0"/>
          <a:ext cx="0" cy="0"/>
          <a:chOff x="0" y="0"/>
          <a:chExt cx="0" cy="0"/>
        </a:xfrm>
      </p:grpSpPr>
      <p:sp>
        <p:nvSpPr>
          <p:cNvPr id="63" name="Google Shape;63;p23"/>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 type="body"/>
          </p:nvPr>
        </p:nvSpPr>
        <p:spPr>
          <a:xfrm>
            <a:off x="838200" y="1089091"/>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3"/>
          <p:cNvSpPr txBox="1"/>
          <p:nvPr>
            <p:ph idx="10" type="dt"/>
          </p:nvPr>
        </p:nvSpPr>
        <p:spPr>
          <a:xfrm>
            <a:off x="10544960" y="5809332"/>
            <a:ext cx="948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6" name="Google Shape;66;p2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7" name="Google Shape;67;p23"/>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8" name="Google Shape;68;p23"/>
          <p:cNvSpPr/>
          <p:nvPr/>
        </p:nvSpPr>
        <p:spPr>
          <a:xfrm>
            <a:off x="0" y="6244500"/>
            <a:ext cx="12192000" cy="61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 name="Google Shape;69;p23"/>
          <p:cNvSpPr/>
          <p:nvPr/>
        </p:nvSpPr>
        <p:spPr>
          <a:xfrm>
            <a:off x="0" y="6188944"/>
            <a:ext cx="12192000" cy="54900"/>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0" name="Google Shape;70;p23"/>
          <p:cNvPicPr preferRelativeResize="0"/>
          <p:nvPr/>
        </p:nvPicPr>
        <p:blipFill rotWithShape="1">
          <a:blip r:embed="rId2">
            <a:alphaModFix/>
          </a:blip>
          <a:srcRect b="0" l="0" r="0" t="0"/>
          <a:stretch/>
        </p:blipFill>
        <p:spPr>
          <a:xfrm>
            <a:off x="18245" y="6270258"/>
            <a:ext cx="649310" cy="600052"/>
          </a:xfrm>
          <a:prstGeom prst="rect">
            <a:avLst/>
          </a:prstGeom>
          <a:noFill/>
          <a:ln>
            <a:noFill/>
          </a:ln>
        </p:spPr>
      </p:pic>
      <p:sp>
        <p:nvSpPr>
          <p:cNvPr id="71" name="Google Shape;71;p23"/>
          <p:cNvSpPr txBox="1"/>
          <p:nvPr/>
        </p:nvSpPr>
        <p:spPr>
          <a:xfrm>
            <a:off x="7330084" y="6385618"/>
            <a:ext cx="3801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High Speed Digital Engineering Group</a:t>
            </a:r>
            <a:endParaRPr b="0" i="0" sz="1400" u="none" cap="none" strike="noStrike">
              <a:solidFill>
                <a:srgbClr val="000000"/>
              </a:solidFill>
              <a:latin typeface="Arial"/>
              <a:ea typeface="Arial"/>
              <a:cs typeface="Arial"/>
              <a:sym typeface="Arial"/>
            </a:endParaRPr>
          </a:p>
        </p:txBody>
      </p:sp>
      <p:sp>
        <p:nvSpPr>
          <p:cNvPr id="72" name="Google Shape;72;p23"/>
          <p:cNvSpPr txBox="1"/>
          <p:nvPr/>
        </p:nvSpPr>
        <p:spPr>
          <a:xfrm>
            <a:off x="693313" y="6266118"/>
            <a:ext cx="39447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E. Bogatin, M. Piket-May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Electrical, Computer and Energy Engineering</a:t>
            </a:r>
            <a:endParaRPr b="0" i="0" sz="1400" u="none" cap="none" strike="noStrike">
              <a:solidFill>
                <a:srgbClr val="000000"/>
              </a:solidFill>
              <a:latin typeface="Arial"/>
              <a:ea typeface="Arial"/>
              <a:cs typeface="Arial"/>
              <a:sym typeface="Arial"/>
            </a:endParaRPr>
          </a:p>
        </p:txBody>
      </p:sp>
      <p:pic>
        <p:nvPicPr>
          <p:cNvPr id="73" name="Google Shape;73;p23"/>
          <p:cNvPicPr preferRelativeResize="0"/>
          <p:nvPr/>
        </p:nvPicPr>
        <p:blipFill rotWithShape="1">
          <a:blip r:embed="rId3">
            <a:alphaModFix/>
          </a:blip>
          <a:srcRect b="0" l="0" r="0" t="0"/>
          <a:stretch/>
        </p:blipFill>
        <p:spPr>
          <a:xfrm>
            <a:off x="11170906" y="6284580"/>
            <a:ext cx="955665" cy="5478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74" name="Shape 74"/>
        <p:cNvGrpSpPr/>
        <p:nvPr/>
      </p:nvGrpSpPr>
      <p:grpSpPr>
        <a:xfrm>
          <a:off x="0" y="0"/>
          <a:ext cx="0" cy="0"/>
          <a:chOff x="0" y="0"/>
          <a:chExt cx="0" cy="0"/>
        </a:xfrm>
      </p:grpSpPr>
      <p:sp>
        <p:nvSpPr>
          <p:cNvPr id="75" name="Google Shape;75;p24"/>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 type="body"/>
          </p:nvPr>
        </p:nvSpPr>
        <p:spPr>
          <a:xfrm>
            <a:off x="838200" y="1089091"/>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4"/>
          <p:cNvSpPr txBox="1"/>
          <p:nvPr>
            <p:ph idx="10" type="dt"/>
          </p:nvPr>
        </p:nvSpPr>
        <p:spPr>
          <a:xfrm>
            <a:off x="10544960" y="5809332"/>
            <a:ext cx="948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8" name="Google Shape;78;p2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24"/>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80" name="Google Shape;80;p24"/>
          <p:cNvSpPr/>
          <p:nvPr/>
        </p:nvSpPr>
        <p:spPr>
          <a:xfrm>
            <a:off x="0" y="6244500"/>
            <a:ext cx="12192000" cy="61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1" name="Google Shape;81;p24"/>
          <p:cNvSpPr/>
          <p:nvPr/>
        </p:nvSpPr>
        <p:spPr>
          <a:xfrm>
            <a:off x="0" y="6188944"/>
            <a:ext cx="12192000" cy="54900"/>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2" name="Google Shape;82;p24"/>
          <p:cNvPicPr preferRelativeResize="0"/>
          <p:nvPr/>
        </p:nvPicPr>
        <p:blipFill rotWithShape="1">
          <a:blip r:embed="rId2">
            <a:alphaModFix/>
          </a:blip>
          <a:srcRect b="0" l="0" r="0" t="0"/>
          <a:stretch/>
        </p:blipFill>
        <p:spPr>
          <a:xfrm>
            <a:off x="18245" y="6270258"/>
            <a:ext cx="649310" cy="600052"/>
          </a:xfrm>
          <a:prstGeom prst="rect">
            <a:avLst/>
          </a:prstGeom>
          <a:noFill/>
          <a:ln>
            <a:noFill/>
          </a:ln>
        </p:spPr>
      </p:pic>
      <p:sp>
        <p:nvSpPr>
          <p:cNvPr id="83" name="Google Shape;83;p24"/>
          <p:cNvSpPr txBox="1"/>
          <p:nvPr/>
        </p:nvSpPr>
        <p:spPr>
          <a:xfrm>
            <a:off x="7330084" y="6385618"/>
            <a:ext cx="3801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High Speed Digital Engineering Group</a:t>
            </a:r>
            <a:endParaRPr b="0" i="0" sz="1400" u="none" cap="none" strike="noStrike">
              <a:solidFill>
                <a:srgbClr val="000000"/>
              </a:solidFill>
              <a:latin typeface="Arial"/>
              <a:ea typeface="Arial"/>
              <a:cs typeface="Arial"/>
              <a:sym typeface="Arial"/>
            </a:endParaRPr>
          </a:p>
        </p:txBody>
      </p:sp>
      <p:sp>
        <p:nvSpPr>
          <p:cNvPr id="84" name="Google Shape;84;p24"/>
          <p:cNvSpPr txBox="1"/>
          <p:nvPr/>
        </p:nvSpPr>
        <p:spPr>
          <a:xfrm>
            <a:off x="693313" y="6266118"/>
            <a:ext cx="39447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E. Bogatin, M. Piket-May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imes New Roman"/>
                <a:ea typeface="Times New Roman"/>
                <a:cs typeface="Times New Roman"/>
                <a:sym typeface="Times New Roman"/>
              </a:rPr>
              <a:t>Electrical, Computer and Energy Engineering</a:t>
            </a:r>
            <a:endParaRPr b="0" i="0" sz="1400" u="none" cap="none" strike="noStrike">
              <a:solidFill>
                <a:srgbClr val="000000"/>
              </a:solidFill>
              <a:latin typeface="Arial"/>
              <a:ea typeface="Arial"/>
              <a:cs typeface="Arial"/>
              <a:sym typeface="Arial"/>
            </a:endParaRPr>
          </a:p>
        </p:txBody>
      </p:sp>
      <p:pic>
        <p:nvPicPr>
          <p:cNvPr id="85" name="Google Shape;85;p24"/>
          <p:cNvPicPr preferRelativeResize="0"/>
          <p:nvPr/>
        </p:nvPicPr>
        <p:blipFill rotWithShape="1">
          <a:blip r:embed="rId3">
            <a:alphaModFix/>
          </a:blip>
          <a:srcRect b="0" l="0" r="0" t="0"/>
          <a:stretch/>
        </p:blipFill>
        <p:spPr>
          <a:xfrm>
            <a:off x="11170906" y="6284580"/>
            <a:ext cx="955665" cy="54784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 name="Shape 86"/>
        <p:cNvGrpSpPr/>
        <p:nvPr/>
      </p:nvGrpSpPr>
      <p:grpSpPr>
        <a:xfrm>
          <a:off x="0" y="0"/>
          <a:ext cx="0" cy="0"/>
          <a:chOff x="0" y="0"/>
          <a:chExt cx="0" cy="0"/>
        </a:xfrm>
      </p:grpSpPr>
      <p:sp>
        <p:nvSpPr>
          <p:cNvPr id="87" name="Google Shape;87;p2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5"/>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9" name="Google Shape;89;p25"/>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0" name="Google Shape;90;p25"/>
          <p:cNvSpPr txBox="1"/>
          <p:nvPr>
            <p:ph idx="10" type="dt"/>
          </p:nvPr>
        </p:nvSpPr>
        <p:spPr>
          <a:xfrm>
            <a:off x="10544960" y="5809332"/>
            <a:ext cx="948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1" name="Google Shape;91;p25"/>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25"/>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3" name="Shape 93"/>
        <p:cNvGrpSpPr/>
        <p:nvPr/>
      </p:nvGrpSpPr>
      <p:grpSpPr>
        <a:xfrm>
          <a:off x="0" y="0"/>
          <a:ext cx="0" cy="0"/>
          <a:chOff x="0" y="0"/>
          <a:chExt cx="0" cy="0"/>
        </a:xfrm>
      </p:grpSpPr>
      <p:sp>
        <p:nvSpPr>
          <p:cNvPr id="94" name="Google Shape;94;p2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6"/>
          <p:cNvSpPr/>
          <p:nvPr>
            <p:ph idx="2" type="pic"/>
          </p:nvPr>
        </p:nvSpPr>
        <p:spPr>
          <a:xfrm>
            <a:off x="5183188" y="987425"/>
            <a:ext cx="6172200" cy="4873500"/>
          </a:xfrm>
          <a:prstGeom prst="rect">
            <a:avLst/>
          </a:prstGeom>
          <a:noFill/>
          <a:ln>
            <a:noFill/>
          </a:ln>
        </p:spPr>
      </p:sp>
      <p:sp>
        <p:nvSpPr>
          <p:cNvPr id="96" name="Google Shape;96;p26"/>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7" name="Google Shape;97;p26"/>
          <p:cNvSpPr txBox="1"/>
          <p:nvPr>
            <p:ph idx="10" type="dt"/>
          </p:nvPr>
        </p:nvSpPr>
        <p:spPr>
          <a:xfrm>
            <a:off x="10544960" y="5809332"/>
            <a:ext cx="948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8" name="Google Shape;98;p2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9" name="Google Shape;99;p26"/>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0" name="Shape 100"/>
        <p:cNvGrpSpPr/>
        <p:nvPr/>
      </p:nvGrpSpPr>
      <p:grpSpPr>
        <a:xfrm>
          <a:off x="0" y="0"/>
          <a:ext cx="0" cy="0"/>
          <a:chOff x="0" y="0"/>
          <a:chExt cx="0" cy="0"/>
        </a:xfrm>
      </p:grpSpPr>
      <p:sp>
        <p:nvSpPr>
          <p:cNvPr id="101" name="Google Shape;101;p27"/>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7"/>
          <p:cNvSpPr txBox="1"/>
          <p:nvPr>
            <p:ph idx="1" type="body"/>
          </p:nvPr>
        </p:nvSpPr>
        <p:spPr>
          <a:xfrm rot="5400000">
            <a:off x="3920400" y="-1993109"/>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7"/>
          <p:cNvSpPr txBox="1"/>
          <p:nvPr>
            <p:ph idx="10" type="dt"/>
          </p:nvPr>
        </p:nvSpPr>
        <p:spPr>
          <a:xfrm>
            <a:off x="10544960" y="5809332"/>
            <a:ext cx="948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4" name="Google Shape;104;p27"/>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5" name="Google Shape;105;p27"/>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6" name="Shape 106"/>
        <p:cNvGrpSpPr/>
        <p:nvPr/>
      </p:nvGrpSpPr>
      <p:grpSpPr>
        <a:xfrm>
          <a:off x="0" y="0"/>
          <a:ext cx="0" cy="0"/>
          <a:chOff x="0" y="0"/>
          <a:chExt cx="0" cy="0"/>
        </a:xfrm>
      </p:grpSpPr>
      <p:sp>
        <p:nvSpPr>
          <p:cNvPr id="107" name="Google Shape;107;p2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8"/>
          <p:cNvSpPr txBox="1"/>
          <p:nvPr>
            <p:ph idx="10" type="dt"/>
          </p:nvPr>
        </p:nvSpPr>
        <p:spPr>
          <a:xfrm>
            <a:off x="10544960" y="5809332"/>
            <a:ext cx="948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0" name="Google Shape;110;p28"/>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1" name="Google Shape;111;p28"/>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2" name="Shape 112"/>
        <p:cNvGrpSpPr/>
        <p:nvPr/>
      </p:nvGrpSpPr>
      <p:grpSpPr>
        <a:xfrm>
          <a:off x="0" y="0"/>
          <a:ext cx="0" cy="0"/>
          <a:chOff x="0" y="0"/>
          <a:chExt cx="0" cy="0"/>
        </a:xfrm>
      </p:grpSpPr>
      <p:sp>
        <p:nvSpPr>
          <p:cNvPr id="113" name="Google Shape;113;g32f1ac0bd44_0_272"/>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g32f1ac0bd44_0_272"/>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
        <p:nvSpPr>
          <p:cNvPr id="115" name="Google Shape;115;g32f1ac0bd44_0_272"/>
          <p:cNvSpPr txBox="1"/>
          <p:nvPr>
            <p:ph idx="12" type="sldNum"/>
          </p:nvPr>
        </p:nvSpPr>
        <p:spPr>
          <a:xfrm>
            <a:off x="11296610" y="6217622"/>
            <a:ext cx="731700" cy="524700"/>
          </a:xfrm>
          <a:prstGeom prst="rect">
            <a:avLst/>
          </a:prstGeom>
        </p:spPr>
        <p:txBody>
          <a:bodyPr anchorCtr="0" anchor="t"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23" name="Shape 23"/>
        <p:cNvGrpSpPr/>
        <p:nvPr/>
      </p:nvGrpSpPr>
      <p:grpSpPr>
        <a:xfrm>
          <a:off x="0" y="0"/>
          <a:ext cx="0" cy="0"/>
          <a:chOff x="0" y="0"/>
          <a:chExt cx="0" cy="0"/>
        </a:xfrm>
      </p:grpSpPr>
      <p:sp>
        <p:nvSpPr>
          <p:cNvPr id="24" name="Google Shape;24;p1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15"/>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7" name="Google Shape;27;p15"/>
          <p:cNvSpPr/>
          <p:nvPr/>
        </p:nvSpPr>
        <p:spPr>
          <a:xfrm>
            <a:off x="25167" y="683543"/>
            <a:ext cx="12164100" cy="214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 name="Shape 28"/>
        <p:cNvGrpSpPr/>
        <p:nvPr/>
      </p:nvGrpSpPr>
      <p:grpSpPr>
        <a:xfrm>
          <a:off x="0" y="0"/>
          <a:ext cx="0" cy="0"/>
          <a:chOff x="0" y="0"/>
          <a:chExt cx="0" cy="0"/>
        </a:xfrm>
      </p:grpSpPr>
      <p:sp>
        <p:nvSpPr>
          <p:cNvPr id="29" name="Google Shape;29;p16"/>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6"/>
          <p:cNvSpPr txBox="1"/>
          <p:nvPr>
            <p:ph idx="1" type="body"/>
          </p:nvPr>
        </p:nvSpPr>
        <p:spPr>
          <a:xfrm>
            <a:off x="838200" y="1089091"/>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6"/>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2" name="Shape 32"/>
        <p:cNvGrpSpPr/>
        <p:nvPr/>
      </p:nvGrpSpPr>
      <p:grpSpPr>
        <a:xfrm>
          <a:off x="0" y="0"/>
          <a:ext cx="0" cy="0"/>
          <a:chOff x="0" y="0"/>
          <a:chExt cx="0" cy="0"/>
        </a:xfrm>
      </p:grpSpPr>
      <p:sp>
        <p:nvSpPr>
          <p:cNvPr id="33" name="Google Shape;33;p1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17"/>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18"/>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9"/>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0"/>
          <p:cNvSpPr txBox="1"/>
          <p:nvPr>
            <p:ph idx="10" type="dt"/>
          </p:nvPr>
        </p:nvSpPr>
        <p:spPr>
          <a:xfrm>
            <a:off x="10544960" y="5809332"/>
            <a:ext cx="948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2" name="Google Shape;52;p20"/>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3" name="Google Shape;53;p2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21"/>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7" name="Shape 57"/>
        <p:cNvGrpSpPr/>
        <p:nvPr/>
      </p:nvGrpSpPr>
      <p:grpSpPr>
        <a:xfrm>
          <a:off x="0" y="0"/>
          <a:ext cx="0" cy="0"/>
          <a:chOff x="0" y="0"/>
          <a:chExt cx="0" cy="0"/>
        </a:xfrm>
      </p:grpSpPr>
      <p:sp>
        <p:nvSpPr>
          <p:cNvPr id="58" name="Google Shape;58;p22"/>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p:nvPr/>
        </p:nvSpPr>
        <p:spPr>
          <a:xfrm>
            <a:off x="0" y="266921"/>
            <a:ext cx="12192000" cy="85500"/>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 name="Google Shape;61;p22"/>
          <p:cNvSpPr/>
          <p:nvPr/>
        </p:nvSpPr>
        <p:spPr>
          <a:xfrm>
            <a:off x="0" y="0"/>
            <a:ext cx="12192000" cy="298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theme" Target="../theme/theme2.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3"/>
          <p:cNvSpPr txBox="1"/>
          <p:nvPr>
            <p:ph idx="1" type="body"/>
          </p:nvPr>
        </p:nvSpPr>
        <p:spPr>
          <a:xfrm>
            <a:off x="838200" y="1089091"/>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13" name="Google Shape;13;p13"/>
          <p:cNvSpPr/>
          <p:nvPr/>
        </p:nvSpPr>
        <p:spPr>
          <a:xfrm>
            <a:off x="0" y="6153778"/>
            <a:ext cx="12192000" cy="704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mage result for be boulder" id="14" name="Google Shape;14;p13"/>
          <p:cNvPicPr preferRelativeResize="0"/>
          <p:nvPr/>
        </p:nvPicPr>
        <p:blipFill rotWithShape="1">
          <a:blip r:embed="rId1">
            <a:alphaModFix/>
          </a:blip>
          <a:srcRect b="0" l="0" r="0" t="49595"/>
          <a:stretch/>
        </p:blipFill>
        <p:spPr>
          <a:xfrm>
            <a:off x="95089" y="6150307"/>
            <a:ext cx="4741069" cy="704387"/>
          </a:xfrm>
          <a:prstGeom prst="rect">
            <a:avLst/>
          </a:prstGeom>
          <a:noFill/>
          <a:ln>
            <a:noFill/>
          </a:ln>
        </p:spPr>
      </p:pic>
      <p:sp>
        <p:nvSpPr>
          <p:cNvPr id="15" name="Google Shape;15;p13"/>
          <p:cNvSpPr/>
          <p:nvPr/>
        </p:nvSpPr>
        <p:spPr>
          <a:xfrm>
            <a:off x="0" y="6106396"/>
            <a:ext cx="12192000" cy="54900"/>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 name="Google Shape;16;p13"/>
          <p:cNvSpPr txBox="1"/>
          <p:nvPr/>
        </p:nvSpPr>
        <p:spPr>
          <a:xfrm>
            <a:off x="5204767" y="6331209"/>
            <a:ext cx="5442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imes New Roman"/>
                <a:ea typeface="Times New Roman"/>
                <a:cs typeface="Times New Roman"/>
                <a:sym typeface="Times New Roman"/>
              </a:rPr>
              <a:t>ECEE Senior Design Lab (SDL) Capstone Class of 2025</a:t>
            </a:r>
            <a:endParaRPr b="0" i="0" sz="1400" u="none" cap="none" strike="noStrike">
              <a:solidFill>
                <a:srgbClr val="000000"/>
              </a:solidFill>
              <a:latin typeface="Arial"/>
              <a:ea typeface="Arial"/>
              <a:cs typeface="Arial"/>
              <a:sym typeface="Arial"/>
            </a:endParaRPr>
          </a:p>
        </p:txBody>
      </p:sp>
      <p:sp>
        <p:nvSpPr>
          <p:cNvPr id="17" name="Google Shape;17;p13"/>
          <p:cNvSpPr/>
          <p:nvPr/>
        </p:nvSpPr>
        <p:spPr>
          <a:xfrm>
            <a:off x="0" y="754181"/>
            <a:ext cx="12192000" cy="54900"/>
          </a:xfrm>
          <a:prstGeom prst="rect">
            <a:avLst/>
          </a:prstGeom>
          <a:solidFill>
            <a:srgbClr val="C1A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text, picture frame&#10;&#10;Description automatically generated" id="18" name="Google Shape;18;p13"/>
          <p:cNvPicPr preferRelativeResize="0"/>
          <p:nvPr/>
        </p:nvPicPr>
        <p:blipFill rotWithShape="1">
          <a:blip r:embed="rId2">
            <a:alphaModFix/>
          </a:blip>
          <a:srcRect b="5756" l="9256" r="3421" t="9086"/>
          <a:stretch/>
        </p:blipFill>
        <p:spPr>
          <a:xfrm>
            <a:off x="11265593" y="6177057"/>
            <a:ext cx="926407" cy="67763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45.png"/><Relationship Id="rId7" Type="http://schemas.openxmlformats.org/officeDocument/2006/relationships/image" Target="../media/image31.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1.jpg"/><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43.png"/><Relationship Id="rId9"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15.jpg"/><Relationship Id="rId7" Type="http://schemas.openxmlformats.org/officeDocument/2006/relationships/image" Target="../media/image7.png"/><Relationship Id="rId8"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5.jp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g32f1ac0bd44_0_0"/>
          <p:cNvSpPr txBox="1"/>
          <p:nvPr>
            <p:ph type="title"/>
          </p:nvPr>
        </p:nvSpPr>
        <p:spPr>
          <a:xfrm>
            <a:off x="838200" y="1308531"/>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latin typeface="Arial"/>
                <a:ea typeface="Arial"/>
                <a:cs typeface="Arial"/>
                <a:sym typeface="Arial"/>
              </a:rPr>
              <a:t>Critical Design Review</a:t>
            </a:r>
            <a:endParaRPr>
              <a:latin typeface="Arial"/>
              <a:ea typeface="Arial"/>
              <a:cs typeface="Arial"/>
              <a:sym typeface="Arial"/>
            </a:endParaRPr>
          </a:p>
        </p:txBody>
      </p:sp>
      <p:sp>
        <p:nvSpPr>
          <p:cNvPr id="121" name="Google Shape;121;g32f1ac0bd44_0_0"/>
          <p:cNvSpPr txBox="1"/>
          <p:nvPr>
            <p:ph idx="1" type="body"/>
          </p:nvPr>
        </p:nvSpPr>
        <p:spPr>
          <a:xfrm>
            <a:off x="838200" y="2258074"/>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a:t>Project Title: Imaging with EIT System</a:t>
            </a:r>
            <a:endParaRPr/>
          </a:p>
          <a:p>
            <a:pPr indent="0" lvl="0" marL="0" rtl="0" algn="l">
              <a:lnSpc>
                <a:spcPct val="90000"/>
              </a:lnSpc>
              <a:spcBef>
                <a:spcPts val="0"/>
              </a:spcBef>
              <a:spcAft>
                <a:spcPts val="0"/>
              </a:spcAft>
              <a:buNone/>
            </a:pPr>
            <a:r>
              <a:t/>
            </a:r>
            <a:endParaRPr sz="900"/>
          </a:p>
          <a:p>
            <a:pPr indent="0" lvl="0" marL="0" rtl="0" algn="l">
              <a:lnSpc>
                <a:spcPct val="90000"/>
              </a:lnSpc>
              <a:spcBef>
                <a:spcPts val="1100"/>
              </a:spcBef>
              <a:spcAft>
                <a:spcPts val="0"/>
              </a:spcAft>
              <a:buNone/>
            </a:pPr>
            <a:r>
              <a:rPr lang="en-US"/>
              <a:t>Product Title: RF Impedance Vision </a:t>
            </a:r>
            <a:endParaRPr/>
          </a:p>
          <a:p>
            <a:pPr indent="0" lvl="0" marL="0" rtl="0" algn="l">
              <a:lnSpc>
                <a:spcPct val="90000"/>
              </a:lnSpc>
              <a:spcBef>
                <a:spcPts val="1100"/>
              </a:spcBef>
              <a:spcAft>
                <a:spcPts val="0"/>
              </a:spcAft>
              <a:buNone/>
            </a:pPr>
            <a:r>
              <a:t/>
            </a:r>
            <a:endParaRPr sz="500"/>
          </a:p>
          <a:p>
            <a:pPr indent="0" lvl="0" marL="0" rtl="0" algn="l">
              <a:lnSpc>
                <a:spcPct val="90000"/>
              </a:lnSpc>
              <a:spcBef>
                <a:spcPts val="1100"/>
              </a:spcBef>
              <a:spcAft>
                <a:spcPts val="0"/>
              </a:spcAft>
              <a:buNone/>
            </a:pPr>
            <a:r>
              <a:rPr lang="en-US"/>
              <a:t>Team Name: Wavegen Warriors</a:t>
            </a:r>
            <a:endParaRPr/>
          </a:p>
          <a:p>
            <a:pPr indent="0" lvl="0" marL="0" rtl="0" algn="l">
              <a:lnSpc>
                <a:spcPct val="90000"/>
              </a:lnSpc>
              <a:spcBef>
                <a:spcPts val="1100"/>
              </a:spcBef>
              <a:spcAft>
                <a:spcPts val="0"/>
              </a:spcAft>
              <a:buNone/>
            </a:pPr>
            <a:r>
              <a:t/>
            </a:r>
            <a:endParaRPr sz="500"/>
          </a:p>
          <a:p>
            <a:pPr indent="0" lvl="0" marL="0" rtl="0" algn="l">
              <a:lnSpc>
                <a:spcPct val="90000"/>
              </a:lnSpc>
              <a:spcBef>
                <a:spcPts val="1100"/>
              </a:spcBef>
              <a:spcAft>
                <a:spcPts val="0"/>
              </a:spcAft>
              <a:buNone/>
            </a:pPr>
            <a:r>
              <a:rPr lang="en-US"/>
              <a:t>Sponsor: Andy Goldstein</a:t>
            </a:r>
            <a:endParaRPr/>
          </a:p>
        </p:txBody>
      </p:sp>
      <p:sp>
        <p:nvSpPr>
          <p:cNvPr id="122" name="Google Shape;122;g32f1ac0bd44_0_0"/>
          <p:cNvSpPr txBox="1"/>
          <p:nvPr>
            <p:ph idx="12" type="sldNum"/>
          </p:nvPr>
        </p:nvSpPr>
        <p:spPr>
          <a:xfrm>
            <a:off x="15323888" y="7745777"/>
            <a:ext cx="932100" cy="48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2f1ac0bd44_0_126"/>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fontScale="85000" lnSpcReduction="20000"/>
          </a:bodyPr>
          <a:lstStyle/>
          <a:p>
            <a:pPr indent="-455930" lvl="0" marL="609600" rtl="0" algn="l">
              <a:lnSpc>
                <a:spcPct val="100000"/>
              </a:lnSpc>
              <a:spcBef>
                <a:spcPts val="1000"/>
              </a:spcBef>
              <a:spcAft>
                <a:spcPts val="0"/>
              </a:spcAft>
              <a:buSzPct val="100000"/>
              <a:buAutoNum type="arabicPeriod"/>
            </a:pPr>
            <a:r>
              <a:rPr lang="en-US"/>
              <a:t>EIT system displays top-down 2D image of item placed in scanning area.</a:t>
            </a:r>
            <a:endParaRPr/>
          </a:p>
          <a:p>
            <a:pPr indent="0" lvl="0" marL="609600" rtl="0" algn="l">
              <a:lnSpc>
                <a:spcPct val="100000"/>
              </a:lnSpc>
              <a:spcBef>
                <a:spcPts val="1000"/>
              </a:spcBef>
              <a:spcAft>
                <a:spcPts val="0"/>
              </a:spcAft>
              <a:buNone/>
            </a:pPr>
            <a:r>
              <a:t/>
            </a:r>
            <a:endParaRPr/>
          </a:p>
          <a:p>
            <a:pPr indent="-455930" lvl="0" marL="609600" rtl="0" algn="l">
              <a:lnSpc>
                <a:spcPct val="100000"/>
              </a:lnSpc>
              <a:spcBef>
                <a:spcPts val="1000"/>
              </a:spcBef>
              <a:spcAft>
                <a:spcPts val="0"/>
              </a:spcAft>
              <a:buSzPct val="100000"/>
              <a:buAutoNum type="arabicPeriod"/>
            </a:pPr>
            <a:r>
              <a:rPr lang="en-US"/>
              <a:t>EIT system can classify object’s material for user.</a:t>
            </a:r>
            <a:endParaRPr/>
          </a:p>
          <a:p>
            <a:pPr indent="0" lvl="0" marL="609600" rtl="0" algn="l">
              <a:lnSpc>
                <a:spcPct val="100000"/>
              </a:lnSpc>
              <a:spcBef>
                <a:spcPts val="1000"/>
              </a:spcBef>
              <a:spcAft>
                <a:spcPts val="0"/>
              </a:spcAft>
              <a:buNone/>
            </a:pPr>
            <a:r>
              <a:t/>
            </a:r>
            <a:endParaRPr/>
          </a:p>
          <a:p>
            <a:pPr indent="-455930" lvl="0" marL="609600" rtl="0" algn="l">
              <a:lnSpc>
                <a:spcPct val="100000"/>
              </a:lnSpc>
              <a:spcBef>
                <a:spcPts val="1000"/>
              </a:spcBef>
              <a:spcAft>
                <a:spcPts val="0"/>
              </a:spcAft>
              <a:buSzPct val="100000"/>
              <a:buAutoNum type="arabicPeriod"/>
            </a:pPr>
            <a:r>
              <a:rPr lang="en-US"/>
              <a:t>Results are given within 30 seconds from pressing start button.</a:t>
            </a:r>
            <a:endParaRPr/>
          </a:p>
          <a:p>
            <a:pPr indent="0" lvl="0" marL="609600" rtl="0" algn="l">
              <a:lnSpc>
                <a:spcPct val="100000"/>
              </a:lnSpc>
              <a:spcBef>
                <a:spcPts val="1000"/>
              </a:spcBef>
              <a:spcAft>
                <a:spcPts val="0"/>
              </a:spcAft>
              <a:buNone/>
            </a:pPr>
            <a:r>
              <a:t/>
            </a:r>
            <a:endParaRPr/>
          </a:p>
          <a:p>
            <a:pPr indent="-455930" lvl="0" marL="609600" rtl="0" algn="l">
              <a:lnSpc>
                <a:spcPct val="100000"/>
              </a:lnSpc>
              <a:spcBef>
                <a:spcPts val="1000"/>
              </a:spcBef>
              <a:spcAft>
                <a:spcPts val="0"/>
              </a:spcAft>
              <a:buSzPct val="100000"/>
              <a:buAutoNum type="arabicPeriod"/>
            </a:pPr>
            <a:r>
              <a:rPr lang="en-US"/>
              <a:t>Device works for a conductor, insulator, and water-based cylindrical object.</a:t>
            </a:r>
            <a:endParaRPr/>
          </a:p>
          <a:p>
            <a:pPr indent="0" lvl="0" marL="0" rtl="0" algn="l">
              <a:lnSpc>
                <a:spcPct val="100000"/>
              </a:lnSpc>
              <a:spcBef>
                <a:spcPts val="1000"/>
              </a:spcBef>
              <a:spcAft>
                <a:spcPts val="0"/>
              </a:spcAft>
              <a:buNone/>
            </a:pPr>
            <a:r>
              <a:t/>
            </a:r>
            <a:endParaRPr/>
          </a:p>
          <a:p>
            <a:pPr indent="-455930" lvl="0" marL="609600" rtl="0" algn="l">
              <a:lnSpc>
                <a:spcPct val="100000"/>
              </a:lnSpc>
              <a:spcBef>
                <a:spcPts val="1000"/>
              </a:spcBef>
              <a:spcAft>
                <a:spcPts val="0"/>
              </a:spcAft>
              <a:buSzPct val="100000"/>
              <a:buAutoNum type="arabicPeriod"/>
            </a:pPr>
            <a:r>
              <a:rPr lang="en-US"/>
              <a:t>Easy to understand setup instructions and output results to the user.</a:t>
            </a:r>
            <a:endParaRPr/>
          </a:p>
          <a:p>
            <a:pPr indent="0" lvl="0" marL="609600" rtl="0" algn="l">
              <a:lnSpc>
                <a:spcPct val="100000"/>
              </a:lnSpc>
              <a:spcBef>
                <a:spcPts val="1000"/>
              </a:spcBef>
              <a:spcAft>
                <a:spcPts val="0"/>
              </a:spcAft>
              <a:buNone/>
            </a:pPr>
            <a:r>
              <a:t/>
            </a:r>
            <a:endParaRPr/>
          </a:p>
          <a:p>
            <a:pPr indent="0" lvl="0" marL="609600" rtl="0" algn="l">
              <a:lnSpc>
                <a:spcPct val="100000"/>
              </a:lnSpc>
              <a:spcBef>
                <a:spcPts val="1000"/>
              </a:spcBef>
              <a:spcAft>
                <a:spcPts val="0"/>
              </a:spcAft>
              <a:buNone/>
            </a:pPr>
            <a:r>
              <a:t/>
            </a:r>
            <a:endParaRPr/>
          </a:p>
        </p:txBody>
      </p:sp>
      <p:sp>
        <p:nvSpPr>
          <p:cNvPr id="201" name="Google Shape;201;g32f1ac0bd44_0_126"/>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Primary Marketing Requirements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2f1ac0bd44_0_13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463550" lvl="0" marL="609600" rtl="0" algn="l">
              <a:lnSpc>
                <a:spcPct val="80000"/>
              </a:lnSpc>
              <a:spcBef>
                <a:spcPts val="1000"/>
              </a:spcBef>
              <a:spcAft>
                <a:spcPts val="0"/>
              </a:spcAft>
              <a:buSzPts val="2500"/>
              <a:buAutoNum type="arabicPeriod"/>
            </a:pPr>
            <a:r>
              <a:rPr lang="en-US" sz="2500"/>
              <a:t>System uses RF to detect difference between empty space and objects, and classify objects based on signal disruption.</a:t>
            </a:r>
            <a:br>
              <a:rPr lang="en-US" sz="2500"/>
            </a:br>
            <a:endParaRPr sz="2500"/>
          </a:p>
          <a:p>
            <a:pPr indent="-463550" lvl="0" marL="609600" rtl="0" algn="l">
              <a:lnSpc>
                <a:spcPct val="80000"/>
              </a:lnSpc>
              <a:spcBef>
                <a:spcPts val="1000"/>
              </a:spcBef>
              <a:spcAft>
                <a:spcPts val="0"/>
              </a:spcAft>
              <a:buSzPts val="2500"/>
              <a:buAutoNum type="arabicPeriod"/>
            </a:pPr>
            <a:r>
              <a:rPr lang="en-US" sz="2500"/>
              <a:t>EIT system does not take longer than 30 seconds to produce one image.</a:t>
            </a:r>
            <a:br>
              <a:rPr lang="en-US" sz="2500"/>
            </a:br>
            <a:endParaRPr sz="2500"/>
          </a:p>
          <a:p>
            <a:pPr indent="-463550" lvl="0" marL="609600" rtl="0" algn="l">
              <a:lnSpc>
                <a:spcPct val="80000"/>
              </a:lnSpc>
              <a:spcBef>
                <a:spcPts val="1000"/>
              </a:spcBef>
              <a:spcAft>
                <a:spcPts val="0"/>
              </a:spcAft>
              <a:buSzPts val="2500"/>
              <a:buAutoNum type="arabicPeriod"/>
            </a:pPr>
            <a:r>
              <a:rPr lang="en-US" sz="2500"/>
              <a:t>System has minimum of six sensor nodes.</a:t>
            </a:r>
            <a:br>
              <a:rPr lang="en-US" sz="2500"/>
            </a:br>
            <a:endParaRPr sz="2500"/>
          </a:p>
          <a:p>
            <a:pPr indent="-463550" lvl="0" marL="609600" rtl="0" algn="l">
              <a:lnSpc>
                <a:spcPct val="80000"/>
              </a:lnSpc>
              <a:spcBef>
                <a:spcPts val="1000"/>
              </a:spcBef>
              <a:spcAft>
                <a:spcPts val="0"/>
              </a:spcAft>
              <a:buSzPts val="2500"/>
              <a:buAutoNum type="arabicPeriod"/>
            </a:pPr>
            <a:r>
              <a:rPr lang="en-US" sz="2500"/>
              <a:t>Sensors scan one at a time sequentially.</a:t>
            </a:r>
            <a:endParaRPr sz="2500"/>
          </a:p>
          <a:p>
            <a:pPr indent="0" lvl="0" marL="0" rtl="0" algn="l">
              <a:lnSpc>
                <a:spcPct val="80000"/>
              </a:lnSpc>
              <a:spcBef>
                <a:spcPts val="1000"/>
              </a:spcBef>
              <a:spcAft>
                <a:spcPts val="0"/>
              </a:spcAft>
              <a:buNone/>
            </a:pPr>
            <a:r>
              <a:t/>
            </a:r>
            <a:endParaRPr sz="2500"/>
          </a:p>
          <a:p>
            <a:pPr indent="-463550" lvl="0" marL="609600" rtl="0" algn="l">
              <a:lnSpc>
                <a:spcPct val="80000"/>
              </a:lnSpc>
              <a:spcBef>
                <a:spcPts val="1000"/>
              </a:spcBef>
              <a:spcAft>
                <a:spcPts val="0"/>
              </a:spcAft>
              <a:buSzPts val="2500"/>
              <a:buAutoNum type="arabicPeriod"/>
            </a:pPr>
            <a:r>
              <a:rPr lang="en-US" sz="2500"/>
              <a:t>System has a calibration feature to account for environment noise</a:t>
            </a:r>
            <a:endParaRPr sz="2500"/>
          </a:p>
        </p:txBody>
      </p:sp>
      <p:sp>
        <p:nvSpPr>
          <p:cNvPr id="207" name="Google Shape;207;g32f1ac0bd44_0_131"/>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Primary Engineering Requirements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2f1ac0bd44_0_115"/>
          <p:cNvSpPr txBox="1"/>
          <p:nvPr>
            <p:ph idx="1" type="body"/>
          </p:nvPr>
        </p:nvSpPr>
        <p:spPr>
          <a:xfrm>
            <a:off x="8103100" y="1724175"/>
            <a:ext cx="4473900" cy="4394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b="1" lang="en-US" sz="2600"/>
              <a:t>User Interface</a:t>
            </a:r>
            <a:endParaRPr b="1" sz="2600"/>
          </a:p>
          <a:p>
            <a:pPr indent="0" lvl="0" marL="0" rtl="0" algn="l">
              <a:spcBef>
                <a:spcPts val="1000"/>
              </a:spcBef>
              <a:spcAft>
                <a:spcPts val="0"/>
              </a:spcAft>
              <a:buNone/>
            </a:pPr>
            <a:r>
              <a:t/>
            </a:r>
            <a:endParaRPr b="1" sz="2600"/>
          </a:p>
          <a:p>
            <a:pPr indent="0" lvl="0" marL="0" rtl="0" algn="l">
              <a:spcBef>
                <a:spcPts val="1000"/>
              </a:spcBef>
              <a:spcAft>
                <a:spcPts val="0"/>
              </a:spcAft>
              <a:buNone/>
            </a:pPr>
            <a:r>
              <a:t/>
            </a:r>
            <a:endParaRPr b="1" sz="2600"/>
          </a:p>
          <a:p>
            <a:pPr indent="-393700" lvl="0" marL="457200" rtl="0" algn="l">
              <a:spcBef>
                <a:spcPts val="1000"/>
              </a:spcBef>
              <a:spcAft>
                <a:spcPts val="0"/>
              </a:spcAft>
              <a:buSzPts val="2600"/>
              <a:buAutoNum type="arabicPeriod"/>
            </a:pPr>
            <a:r>
              <a:rPr b="1" lang="en-US" sz="2600"/>
              <a:t>Sensing Platform</a:t>
            </a:r>
            <a:endParaRPr b="1" sz="2600"/>
          </a:p>
          <a:p>
            <a:pPr indent="0" lvl="0" marL="0" rtl="0" algn="l">
              <a:spcBef>
                <a:spcPts val="1000"/>
              </a:spcBef>
              <a:spcAft>
                <a:spcPts val="0"/>
              </a:spcAft>
              <a:buNone/>
            </a:pPr>
            <a:r>
              <a:t/>
            </a:r>
            <a:endParaRPr sz="2600"/>
          </a:p>
          <a:p>
            <a:pPr indent="0" lvl="0" marL="0" rtl="0" algn="l">
              <a:spcBef>
                <a:spcPts val="1000"/>
              </a:spcBef>
              <a:spcAft>
                <a:spcPts val="0"/>
              </a:spcAft>
              <a:buNone/>
            </a:pPr>
            <a:r>
              <a:t/>
            </a:r>
            <a:endParaRPr sz="2600"/>
          </a:p>
          <a:p>
            <a:pPr indent="-393700" lvl="0" marL="457200" rtl="0" algn="l">
              <a:spcBef>
                <a:spcPts val="1000"/>
              </a:spcBef>
              <a:spcAft>
                <a:spcPts val="0"/>
              </a:spcAft>
              <a:buSzPts val="2600"/>
              <a:buAutoNum type="arabicPeriod"/>
            </a:pPr>
            <a:r>
              <a:rPr b="1" lang="en-US" sz="2600"/>
              <a:t>PC/Server</a:t>
            </a:r>
            <a:endParaRPr b="1" sz="2600"/>
          </a:p>
          <a:p>
            <a:pPr indent="0" lvl="0" marL="914400" rtl="0" algn="l">
              <a:spcBef>
                <a:spcPts val="1000"/>
              </a:spcBef>
              <a:spcAft>
                <a:spcPts val="0"/>
              </a:spcAft>
              <a:buNone/>
            </a:pPr>
            <a:r>
              <a:t/>
            </a:r>
            <a:endParaRPr b="1" sz="2600"/>
          </a:p>
          <a:p>
            <a:pPr indent="0" lvl="0" marL="0" rtl="0" algn="l">
              <a:spcBef>
                <a:spcPts val="1000"/>
              </a:spcBef>
              <a:spcAft>
                <a:spcPts val="0"/>
              </a:spcAft>
              <a:buNone/>
            </a:pPr>
            <a:r>
              <a:t/>
            </a:r>
            <a:endParaRPr b="1" sz="2600"/>
          </a:p>
        </p:txBody>
      </p:sp>
      <p:pic>
        <p:nvPicPr>
          <p:cNvPr id="213" name="Google Shape;213;g32f1ac0bd44_0_115"/>
          <p:cNvPicPr preferRelativeResize="0"/>
          <p:nvPr/>
        </p:nvPicPr>
        <p:blipFill rotWithShape="1">
          <a:blip r:embed="rId3">
            <a:alphaModFix/>
          </a:blip>
          <a:srcRect b="0" l="8820" r="11141" t="0"/>
          <a:stretch/>
        </p:blipFill>
        <p:spPr>
          <a:xfrm>
            <a:off x="1455300" y="910575"/>
            <a:ext cx="5341475" cy="5036851"/>
          </a:xfrm>
          <a:prstGeom prst="rect">
            <a:avLst/>
          </a:prstGeom>
          <a:noFill/>
          <a:ln>
            <a:noFill/>
          </a:ln>
        </p:spPr>
      </p:pic>
      <p:sp>
        <p:nvSpPr>
          <p:cNvPr id="214" name="Google Shape;214;g32f1ac0bd44_0_115"/>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Overall Product Design</a:t>
            </a:r>
            <a:endParaRPr/>
          </a:p>
        </p:txBody>
      </p:sp>
      <p:pic>
        <p:nvPicPr>
          <p:cNvPr id="215" name="Google Shape;215;g32f1ac0bd44_0_115"/>
          <p:cNvPicPr preferRelativeResize="0"/>
          <p:nvPr/>
        </p:nvPicPr>
        <p:blipFill>
          <a:blip r:embed="rId4">
            <a:alphaModFix/>
          </a:blip>
          <a:stretch>
            <a:fillRect/>
          </a:stretch>
        </p:blipFill>
        <p:spPr>
          <a:xfrm>
            <a:off x="991575" y="910575"/>
            <a:ext cx="955075" cy="1920775"/>
          </a:xfrm>
          <a:prstGeom prst="rect">
            <a:avLst/>
          </a:prstGeom>
          <a:noFill/>
          <a:ln>
            <a:noFill/>
          </a:ln>
        </p:spPr>
      </p:pic>
      <p:pic>
        <p:nvPicPr>
          <p:cNvPr id="216" name="Google Shape;216;g32f1ac0bd44_0_115"/>
          <p:cNvPicPr preferRelativeResize="0"/>
          <p:nvPr/>
        </p:nvPicPr>
        <p:blipFill>
          <a:blip r:embed="rId5">
            <a:alphaModFix/>
          </a:blip>
          <a:stretch>
            <a:fillRect/>
          </a:stretch>
        </p:blipFill>
        <p:spPr>
          <a:xfrm>
            <a:off x="5789326" y="3486950"/>
            <a:ext cx="1736625" cy="1619255"/>
          </a:xfrm>
          <a:prstGeom prst="rect">
            <a:avLst/>
          </a:prstGeom>
          <a:noFill/>
          <a:ln>
            <a:noFill/>
          </a:ln>
        </p:spPr>
      </p:pic>
      <p:pic>
        <p:nvPicPr>
          <p:cNvPr id="217" name="Google Shape;217;g32f1ac0bd44_0_115"/>
          <p:cNvPicPr preferRelativeResize="0"/>
          <p:nvPr/>
        </p:nvPicPr>
        <p:blipFill>
          <a:blip r:embed="rId6">
            <a:alphaModFix/>
          </a:blip>
          <a:stretch>
            <a:fillRect/>
          </a:stretch>
        </p:blipFill>
        <p:spPr>
          <a:xfrm>
            <a:off x="658075" y="3752225"/>
            <a:ext cx="797226" cy="909300"/>
          </a:xfrm>
          <a:prstGeom prst="rect">
            <a:avLst/>
          </a:prstGeom>
          <a:noFill/>
          <a:ln>
            <a:noFill/>
          </a:ln>
        </p:spPr>
      </p:pic>
      <p:sp>
        <p:nvSpPr>
          <p:cNvPr id="218" name="Google Shape;218;g32f1ac0bd44_0_115"/>
          <p:cNvSpPr txBox="1"/>
          <p:nvPr/>
        </p:nvSpPr>
        <p:spPr>
          <a:xfrm>
            <a:off x="760775" y="4535050"/>
            <a:ext cx="7971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x8</a:t>
            </a:r>
            <a:endParaRPr sz="2800">
              <a:solidFill>
                <a:schemeClr val="dk1"/>
              </a:solidFill>
              <a:latin typeface="Calibri"/>
              <a:ea typeface="Calibri"/>
              <a:cs typeface="Calibri"/>
              <a:sym typeface="Calibri"/>
            </a:endParaRPr>
          </a:p>
        </p:txBody>
      </p:sp>
      <p:pic>
        <p:nvPicPr>
          <p:cNvPr id="219" name="Google Shape;219;g32f1ac0bd44_0_115"/>
          <p:cNvPicPr preferRelativeResize="0"/>
          <p:nvPr/>
        </p:nvPicPr>
        <p:blipFill>
          <a:blip r:embed="rId7">
            <a:alphaModFix/>
          </a:blip>
          <a:stretch>
            <a:fillRect/>
          </a:stretch>
        </p:blipFill>
        <p:spPr>
          <a:xfrm>
            <a:off x="1300725" y="4956550"/>
            <a:ext cx="1284320" cy="909300"/>
          </a:xfrm>
          <a:prstGeom prst="rect">
            <a:avLst/>
          </a:prstGeom>
          <a:noFill/>
          <a:ln>
            <a:noFill/>
          </a:ln>
        </p:spPr>
      </p:pic>
      <p:sp>
        <p:nvSpPr>
          <p:cNvPr id="220" name="Google Shape;220;g32f1ac0bd44_0_115"/>
          <p:cNvSpPr/>
          <p:nvPr/>
        </p:nvSpPr>
        <p:spPr>
          <a:xfrm>
            <a:off x="3619550" y="5312150"/>
            <a:ext cx="955200" cy="25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USB</a:t>
            </a:r>
            <a:endParaRPr>
              <a:latin typeface="Calibri"/>
              <a:ea typeface="Calibri"/>
              <a:cs typeface="Calibri"/>
              <a:sym typeface="Calibri"/>
            </a:endParaRPr>
          </a:p>
        </p:txBody>
      </p:sp>
      <p:pic>
        <p:nvPicPr>
          <p:cNvPr id="221" name="Google Shape;221;g32f1ac0bd44_0_115"/>
          <p:cNvPicPr preferRelativeResize="0"/>
          <p:nvPr/>
        </p:nvPicPr>
        <p:blipFill>
          <a:blip r:embed="rId8">
            <a:alphaModFix/>
          </a:blip>
          <a:stretch>
            <a:fillRect/>
          </a:stretch>
        </p:blipFill>
        <p:spPr>
          <a:xfrm>
            <a:off x="5702506" y="5106199"/>
            <a:ext cx="695688" cy="763501"/>
          </a:xfrm>
          <a:prstGeom prst="rect">
            <a:avLst/>
          </a:prstGeom>
          <a:noFill/>
          <a:ln>
            <a:noFill/>
          </a:ln>
        </p:spPr>
      </p:pic>
      <p:pic>
        <p:nvPicPr>
          <p:cNvPr id="222" name="Google Shape;222;g32f1ac0bd44_0_115"/>
          <p:cNvPicPr preferRelativeResize="0"/>
          <p:nvPr/>
        </p:nvPicPr>
        <p:blipFill>
          <a:blip r:embed="rId9">
            <a:alphaModFix/>
          </a:blip>
          <a:stretch>
            <a:fillRect/>
          </a:stretch>
        </p:blipFill>
        <p:spPr>
          <a:xfrm>
            <a:off x="6524975" y="984950"/>
            <a:ext cx="870279" cy="1772025"/>
          </a:xfrm>
          <a:prstGeom prst="rect">
            <a:avLst/>
          </a:prstGeom>
          <a:noFill/>
          <a:ln>
            <a:noFill/>
          </a:ln>
        </p:spPr>
      </p:pic>
      <p:pic>
        <p:nvPicPr>
          <p:cNvPr id="223" name="Google Shape;223;g32f1ac0bd44_0_115"/>
          <p:cNvPicPr preferRelativeResize="0"/>
          <p:nvPr/>
        </p:nvPicPr>
        <p:blipFill>
          <a:blip r:embed="rId10">
            <a:alphaModFix/>
          </a:blip>
          <a:stretch>
            <a:fillRect/>
          </a:stretch>
        </p:blipFill>
        <p:spPr>
          <a:xfrm>
            <a:off x="6647714" y="1359400"/>
            <a:ext cx="624800" cy="520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32f1ac0bd44_0_146"/>
          <p:cNvSpPr txBox="1"/>
          <p:nvPr>
            <p:ph idx="1" type="body"/>
          </p:nvPr>
        </p:nvSpPr>
        <p:spPr>
          <a:xfrm>
            <a:off x="655900" y="1018976"/>
            <a:ext cx="10515600" cy="4996500"/>
          </a:xfrm>
          <a:prstGeom prst="rect">
            <a:avLst/>
          </a:prstGeom>
        </p:spPr>
        <p:txBody>
          <a:bodyPr anchorCtr="0" anchor="t" bIns="45700" lIns="91425" spcFirstLastPara="1" rIns="91425" wrap="square" tIns="45700">
            <a:noAutofit/>
          </a:bodyPr>
          <a:lstStyle/>
          <a:p>
            <a:pPr indent="-406400" lvl="0" marL="609600" rtl="0" algn="l">
              <a:lnSpc>
                <a:spcPct val="150000"/>
              </a:lnSpc>
              <a:spcBef>
                <a:spcPts val="1000"/>
              </a:spcBef>
              <a:spcAft>
                <a:spcPts val="0"/>
              </a:spcAft>
              <a:buSzPts val="1600"/>
              <a:buChar char="•"/>
            </a:pPr>
            <a:r>
              <a:rPr lang="en-US" sz="2600"/>
              <a:t>Microcontroller: </a:t>
            </a:r>
            <a:endParaRPr sz="2600"/>
          </a:p>
          <a:p>
            <a:pPr indent="-406400" lvl="1" marL="1219200" rtl="0" algn="l">
              <a:lnSpc>
                <a:spcPct val="150000"/>
              </a:lnSpc>
              <a:spcBef>
                <a:spcPts val="0"/>
              </a:spcBef>
              <a:spcAft>
                <a:spcPts val="0"/>
              </a:spcAft>
              <a:buSzPts val="1600"/>
              <a:buChar char="✔"/>
            </a:pPr>
            <a:r>
              <a:rPr lang="en-US" sz="2200"/>
              <a:t>ESP32</a:t>
            </a:r>
            <a:endParaRPr sz="2200"/>
          </a:p>
          <a:p>
            <a:pPr indent="-406400" lvl="0" marL="609600" rtl="0" algn="l">
              <a:lnSpc>
                <a:spcPct val="150000"/>
              </a:lnSpc>
              <a:spcBef>
                <a:spcPts val="0"/>
              </a:spcBef>
              <a:spcAft>
                <a:spcPts val="0"/>
              </a:spcAft>
              <a:buSzPts val="1600"/>
              <a:buChar char="•"/>
            </a:pPr>
            <a:r>
              <a:rPr lang="en-US" sz="2600"/>
              <a:t>8x </a:t>
            </a:r>
            <a:r>
              <a:rPr lang="en-US" sz="2600"/>
              <a:t>LoRa Modules (RFM95)</a:t>
            </a:r>
            <a:endParaRPr sz="2600"/>
          </a:p>
          <a:p>
            <a:pPr indent="-406400" lvl="1" marL="1219200" rtl="0" algn="l">
              <a:lnSpc>
                <a:spcPct val="150000"/>
              </a:lnSpc>
              <a:spcBef>
                <a:spcPts val="0"/>
              </a:spcBef>
              <a:spcAft>
                <a:spcPts val="0"/>
              </a:spcAft>
              <a:buSzPts val="1600"/>
              <a:buChar char="✔"/>
            </a:pPr>
            <a:r>
              <a:rPr lang="en-US" sz="2200"/>
              <a:t>SPI communication protocol</a:t>
            </a:r>
            <a:endParaRPr sz="2200"/>
          </a:p>
          <a:p>
            <a:pPr indent="-406400" lvl="1" marL="1219200" rtl="0" algn="l">
              <a:lnSpc>
                <a:spcPct val="150000"/>
              </a:lnSpc>
              <a:spcBef>
                <a:spcPts val="0"/>
              </a:spcBef>
              <a:spcAft>
                <a:spcPts val="0"/>
              </a:spcAft>
              <a:buSzPts val="1600"/>
              <a:buChar char="✔"/>
            </a:pPr>
            <a:r>
              <a:rPr lang="en-US" sz="2200"/>
              <a:t>Transmitting and receiving at 915 MHz</a:t>
            </a:r>
            <a:endParaRPr sz="2200"/>
          </a:p>
          <a:p>
            <a:pPr indent="-406400" lvl="1" marL="1219200" rtl="0" algn="l">
              <a:lnSpc>
                <a:spcPct val="150000"/>
              </a:lnSpc>
              <a:spcBef>
                <a:spcPts val="0"/>
              </a:spcBef>
              <a:spcAft>
                <a:spcPts val="0"/>
              </a:spcAft>
              <a:buSzPts val="1600"/>
              <a:buChar char="✔"/>
            </a:pPr>
            <a:r>
              <a:rPr lang="en-US" sz="2200"/>
              <a:t>RadioHead library for LoRa communication</a:t>
            </a:r>
            <a:endParaRPr sz="2200"/>
          </a:p>
          <a:p>
            <a:pPr indent="-406400" lvl="0" marL="609600" rtl="0" algn="l">
              <a:lnSpc>
                <a:spcPct val="150000"/>
              </a:lnSpc>
              <a:spcBef>
                <a:spcPts val="0"/>
              </a:spcBef>
              <a:spcAft>
                <a:spcPts val="0"/>
              </a:spcAft>
              <a:buSzPts val="1600"/>
              <a:buChar char="•"/>
            </a:pPr>
            <a:r>
              <a:rPr lang="en-US" sz="2600"/>
              <a:t>pyEIT Library for Imaging Data</a:t>
            </a:r>
            <a:endParaRPr sz="2600"/>
          </a:p>
          <a:p>
            <a:pPr indent="-406400" lvl="0" marL="609600" marR="3471160" rtl="0" algn="l">
              <a:lnSpc>
                <a:spcPct val="150000"/>
              </a:lnSpc>
              <a:spcBef>
                <a:spcPts val="0"/>
              </a:spcBef>
              <a:spcAft>
                <a:spcPts val="0"/>
              </a:spcAft>
              <a:buSzPts val="1600"/>
              <a:buChar char="•"/>
            </a:pPr>
            <a:r>
              <a:rPr lang="en-US" sz="2600"/>
              <a:t>pySerial for connecting LoRa output data stored on ESP32 to pyEIT script Input</a:t>
            </a:r>
            <a:endParaRPr sz="2600"/>
          </a:p>
        </p:txBody>
      </p:sp>
      <p:sp>
        <p:nvSpPr>
          <p:cNvPr id="229" name="Google Shape;229;g32f1ac0bd44_0_146"/>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Technology Choices</a:t>
            </a:r>
            <a:endParaRPr/>
          </a:p>
        </p:txBody>
      </p:sp>
      <p:pic>
        <p:nvPicPr>
          <p:cNvPr id="230" name="Google Shape;230;g32f1ac0bd44_0_146"/>
          <p:cNvPicPr preferRelativeResize="0"/>
          <p:nvPr/>
        </p:nvPicPr>
        <p:blipFill>
          <a:blip r:embed="rId3">
            <a:alphaModFix/>
          </a:blip>
          <a:stretch>
            <a:fillRect/>
          </a:stretch>
        </p:blipFill>
        <p:spPr>
          <a:xfrm>
            <a:off x="7610350" y="894600"/>
            <a:ext cx="1925400" cy="1363194"/>
          </a:xfrm>
          <a:prstGeom prst="rect">
            <a:avLst/>
          </a:prstGeom>
          <a:noFill/>
          <a:ln>
            <a:noFill/>
          </a:ln>
        </p:spPr>
      </p:pic>
      <p:pic>
        <p:nvPicPr>
          <p:cNvPr id="231" name="Google Shape;231;g32f1ac0bd44_0_146"/>
          <p:cNvPicPr preferRelativeResize="0"/>
          <p:nvPr/>
        </p:nvPicPr>
        <p:blipFill>
          <a:blip r:embed="rId4">
            <a:alphaModFix/>
          </a:blip>
          <a:stretch>
            <a:fillRect/>
          </a:stretch>
        </p:blipFill>
        <p:spPr>
          <a:xfrm>
            <a:off x="7860900" y="2440973"/>
            <a:ext cx="1424325" cy="1624550"/>
          </a:xfrm>
          <a:prstGeom prst="rect">
            <a:avLst/>
          </a:prstGeom>
          <a:noFill/>
          <a:ln>
            <a:noFill/>
          </a:ln>
        </p:spPr>
      </p:pic>
      <p:sp>
        <p:nvSpPr>
          <p:cNvPr id="232" name="Google Shape;232;g32f1ac0bd44_0_146"/>
          <p:cNvSpPr txBox="1"/>
          <p:nvPr/>
        </p:nvSpPr>
        <p:spPr>
          <a:xfrm>
            <a:off x="9397650" y="2941325"/>
            <a:ext cx="1925400" cy="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x8 Sensors</a:t>
            </a:r>
            <a:endParaRPr sz="2800">
              <a:solidFill>
                <a:schemeClr val="dk1"/>
              </a:solidFill>
              <a:latin typeface="Calibri"/>
              <a:ea typeface="Calibri"/>
              <a:cs typeface="Calibri"/>
              <a:sym typeface="Calibri"/>
            </a:endParaRPr>
          </a:p>
        </p:txBody>
      </p:sp>
      <p:pic>
        <p:nvPicPr>
          <p:cNvPr id="233" name="Google Shape;233;g32f1ac0bd44_0_146"/>
          <p:cNvPicPr preferRelativeResize="0"/>
          <p:nvPr/>
        </p:nvPicPr>
        <p:blipFill>
          <a:blip r:embed="rId5">
            <a:alphaModFix/>
          </a:blip>
          <a:stretch>
            <a:fillRect/>
          </a:stretch>
        </p:blipFill>
        <p:spPr>
          <a:xfrm>
            <a:off x="7900587" y="4487325"/>
            <a:ext cx="1344951" cy="1476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339b998483_1_32"/>
          <p:cNvSpPr txBox="1"/>
          <p:nvPr>
            <p:ph idx="1" type="body"/>
          </p:nvPr>
        </p:nvSpPr>
        <p:spPr>
          <a:xfrm>
            <a:off x="655900" y="1433425"/>
            <a:ext cx="11360700" cy="45819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rPr lang="en-US" sz="2600"/>
              <a:t>The non-commodity technology includes:</a:t>
            </a:r>
            <a:endParaRPr sz="2600"/>
          </a:p>
          <a:p>
            <a:pPr indent="-406400" lvl="0" marL="609600" rtl="0" algn="l">
              <a:lnSpc>
                <a:spcPct val="150000"/>
              </a:lnSpc>
              <a:spcBef>
                <a:spcPts val="1000"/>
              </a:spcBef>
              <a:spcAft>
                <a:spcPts val="0"/>
              </a:spcAft>
              <a:buSzPts val="1600"/>
              <a:buChar char="•"/>
            </a:pPr>
            <a:r>
              <a:rPr lang="en-US" sz="2600"/>
              <a:t>Custom imaging Python code using </a:t>
            </a:r>
            <a:r>
              <a:rPr lang="en-US" sz="2600"/>
              <a:t>pyEIT Library</a:t>
            </a:r>
            <a:endParaRPr sz="2600"/>
          </a:p>
          <a:p>
            <a:pPr indent="-406400" lvl="0" marL="609600" marR="3471160" rtl="0" algn="l">
              <a:lnSpc>
                <a:spcPct val="150000"/>
              </a:lnSpc>
              <a:spcBef>
                <a:spcPts val="0"/>
              </a:spcBef>
              <a:spcAft>
                <a:spcPts val="0"/>
              </a:spcAft>
              <a:buSzPts val="1600"/>
              <a:buChar char="•"/>
            </a:pPr>
            <a:r>
              <a:rPr lang="en-US" sz="2600"/>
              <a:t>Custom </a:t>
            </a:r>
            <a:r>
              <a:rPr lang="en-US" sz="2600"/>
              <a:t>formatting</a:t>
            </a:r>
            <a:r>
              <a:rPr lang="en-US" sz="2600"/>
              <a:t> code with pySerial for ESP32 to pyEIT pipeline</a:t>
            </a:r>
            <a:endParaRPr sz="2600"/>
          </a:p>
          <a:p>
            <a:pPr indent="-469900" lvl="0" marL="609600" marR="3471160" rtl="0" algn="l">
              <a:lnSpc>
                <a:spcPct val="150000"/>
              </a:lnSpc>
              <a:spcBef>
                <a:spcPts val="0"/>
              </a:spcBef>
              <a:spcAft>
                <a:spcPts val="0"/>
              </a:spcAft>
              <a:buSzPts val="2600"/>
              <a:buChar char="•"/>
            </a:pPr>
            <a:r>
              <a:rPr lang="en-US" sz="2600"/>
              <a:t>PCB supporting eight LoRa sensors, and ESP32</a:t>
            </a:r>
            <a:endParaRPr sz="2600"/>
          </a:p>
          <a:p>
            <a:pPr indent="-469900" lvl="0" marL="609600" marR="3471160" rtl="0" algn="l">
              <a:lnSpc>
                <a:spcPct val="150000"/>
              </a:lnSpc>
              <a:spcBef>
                <a:spcPts val="0"/>
              </a:spcBef>
              <a:spcAft>
                <a:spcPts val="0"/>
              </a:spcAft>
              <a:buSzPts val="2600"/>
              <a:buChar char="•"/>
            </a:pPr>
            <a:r>
              <a:rPr lang="en-US" sz="2600"/>
              <a:t>UI software to display results on screen</a:t>
            </a:r>
            <a:endParaRPr sz="2600"/>
          </a:p>
          <a:p>
            <a:pPr indent="-469900" lvl="0" marL="609600" marR="3471160" rtl="0" algn="l">
              <a:lnSpc>
                <a:spcPct val="150000"/>
              </a:lnSpc>
              <a:spcBef>
                <a:spcPts val="0"/>
              </a:spcBef>
              <a:spcAft>
                <a:spcPts val="0"/>
              </a:spcAft>
              <a:buSzPts val="2600"/>
              <a:buChar char="•"/>
            </a:pPr>
            <a:r>
              <a:rPr lang="en-US" sz="2600"/>
              <a:t>Hardware enclosure </a:t>
            </a:r>
            <a:r>
              <a:rPr lang="en-US" sz="1800"/>
              <a:t>(3D Printing and ITLL Machine Shop)</a:t>
            </a:r>
            <a:endParaRPr sz="1800"/>
          </a:p>
        </p:txBody>
      </p:sp>
      <p:sp>
        <p:nvSpPr>
          <p:cNvPr id="239" name="Google Shape;239;g3339b998483_1_32"/>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Non-Commodity Technology</a:t>
            </a:r>
            <a:endParaRPr/>
          </a:p>
        </p:txBody>
      </p:sp>
      <p:pic>
        <p:nvPicPr>
          <p:cNvPr id="240" name="Google Shape;240;g3339b998483_1_32"/>
          <p:cNvPicPr preferRelativeResize="0"/>
          <p:nvPr/>
        </p:nvPicPr>
        <p:blipFill>
          <a:blip r:embed="rId3">
            <a:alphaModFix/>
          </a:blip>
          <a:stretch>
            <a:fillRect/>
          </a:stretch>
        </p:blipFill>
        <p:spPr>
          <a:xfrm>
            <a:off x="9054150" y="1770900"/>
            <a:ext cx="1696599" cy="1862001"/>
          </a:xfrm>
          <a:prstGeom prst="rect">
            <a:avLst/>
          </a:prstGeom>
          <a:noFill/>
          <a:ln>
            <a:noFill/>
          </a:ln>
        </p:spPr>
      </p:pic>
      <p:pic>
        <p:nvPicPr>
          <p:cNvPr id="241" name="Google Shape;241;g3339b998483_1_32"/>
          <p:cNvPicPr preferRelativeResize="0"/>
          <p:nvPr/>
        </p:nvPicPr>
        <p:blipFill>
          <a:blip r:embed="rId4">
            <a:alphaModFix/>
          </a:blip>
          <a:stretch>
            <a:fillRect/>
          </a:stretch>
        </p:blipFill>
        <p:spPr>
          <a:xfrm>
            <a:off x="8207300" y="3632900"/>
            <a:ext cx="3390300" cy="169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3339b998483_1_84"/>
          <p:cNvPicPr preferRelativeResize="0"/>
          <p:nvPr/>
        </p:nvPicPr>
        <p:blipFill>
          <a:blip r:embed="rId3">
            <a:alphaModFix/>
          </a:blip>
          <a:stretch>
            <a:fillRect/>
          </a:stretch>
        </p:blipFill>
        <p:spPr>
          <a:xfrm>
            <a:off x="6800274" y="3724825"/>
            <a:ext cx="2869530" cy="2131401"/>
          </a:xfrm>
          <a:prstGeom prst="rect">
            <a:avLst/>
          </a:prstGeom>
          <a:noFill/>
          <a:ln>
            <a:noFill/>
          </a:ln>
        </p:spPr>
      </p:pic>
      <p:sp>
        <p:nvSpPr>
          <p:cNvPr id="248" name="Google Shape;248;g3339b998483_1_84"/>
          <p:cNvSpPr txBox="1"/>
          <p:nvPr>
            <p:ph idx="1" type="body"/>
          </p:nvPr>
        </p:nvSpPr>
        <p:spPr>
          <a:xfrm>
            <a:off x="415650" y="1151400"/>
            <a:ext cx="6969600" cy="47844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US" sz="2000"/>
              <a:t>RFM95W LoRa sensors numbers:</a:t>
            </a:r>
            <a:endParaRPr sz="2000"/>
          </a:p>
          <a:p>
            <a:pPr indent="-355600" lvl="0" marL="457200" rtl="0" algn="l">
              <a:lnSpc>
                <a:spcPct val="100000"/>
              </a:lnSpc>
              <a:spcBef>
                <a:spcPts val="1000"/>
              </a:spcBef>
              <a:spcAft>
                <a:spcPts val="0"/>
              </a:spcAft>
              <a:buSzPts val="2000"/>
              <a:buChar char="-"/>
            </a:pPr>
            <a:r>
              <a:rPr lang="en-US" sz="2000"/>
              <a:t>300 kbps rate</a:t>
            </a:r>
            <a:endParaRPr sz="2000"/>
          </a:p>
          <a:p>
            <a:pPr indent="-412750" lvl="0" marL="457200" rtl="0" algn="l">
              <a:lnSpc>
                <a:spcPct val="115000"/>
              </a:lnSpc>
              <a:spcBef>
                <a:spcPts val="0"/>
              </a:spcBef>
              <a:spcAft>
                <a:spcPts val="0"/>
              </a:spcAft>
              <a:buSzPts val="2900"/>
              <a:buFont typeface="Calibri"/>
              <a:buChar char="-"/>
            </a:pPr>
            <a:r>
              <a:rPr lang="en-US" sz="2000"/>
              <a:t>10 Hz for full transmission and converting RSSI value</a:t>
            </a:r>
            <a:endParaRPr sz="2000"/>
          </a:p>
          <a:p>
            <a:pPr indent="-355600" lvl="0" marL="457200" rtl="0" algn="l">
              <a:lnSpc>
                <a:spcPct val="115000"/>
              </a:lnSpc>
              <a:spcBef>
                <a:spcPts val="0"/>
              </a:spcBef>
              <a:spcAft>
                <a:spcPts val="0"/>
              </a:spcAft>
              <a:buSzPts val="2000"/>
              <a:buChar char="-"/>
            </a:pPr>
            <a:r>
              <a:rPr lang="en-US" sz="2000"/>
              <a:t>About -80 to -90 dBm smallest possible readings: large range</a:t>
            </a:r>
            <a:endParaRPr sz="2000"/>
          </a:p>
          <a:p>
            <a:pPr indent="-355600" lvl="0" marL="457200" rtl="0" algn="l">
              <a:lnSpc>
                <a:spcPct val="115000"/>
              </a:lnSpc>
              <a:spcBef>
                <a:spcPts val="0"/>
              </a:spcBef>
              <a:spcAft>
                <a:spcPts val="0"/>
              </a:spcAft>
              <a:buSzPts val="2000"/>
              <a:buFont typeface="Calibri"/>
              <a:buChar char="-"/>
            </a:pPr>
            <a:r>
              <a:rPr lang="en-US" sz="2000"/>
              <a:t>Minimum</a:t>
            </a:r>
            <a:r>
              <a:rPr lang="en-US" sz="2000"/>
              <a:t> packet size, one bit character of letter “h”</a:t>
            </a:r>
            <a:endParaRPr sz="2000"/>
          </a:p>
          <a:p>
            <a:pPr indent="-355600" lvl="0" marL="457200" rtl="0" algn="l">
              <a:lnSpc>
                <a:spcPct val="115000"/>
              </a:lnSpc>
              <a:spcBef>
                <a:spcPts val="0"/>
              </a:spcBef>
              <a:spcAft>
                <a:spcPts val="0"/>
              </a:spcAft>
              <a:buSzPts val="2000"/>
              <a:buChar char="-"/>
            </a:pPr>
            <a:r>
              <a:rPr lang="en-US" sz="2000"/>
              <a:t>-50 dBm value with no objects and sensors one foot apart</a:t>
            </a:r>
            <a:endParaRPr sz="2000"/>
          </a:p>
          <a:p>
            <a:pPr indent="-355600" lvl="0" marL="457200" rtl="0" algn="l">
              <a:lnSpc>
                <a:spcPct val="115000"/>
              </a:lnSpc>
              <a:spcBef>
                <a:spcPts val="0"/>
              </a:spcBef>
              <a:spcAft>
                <a:spcPts val="0"/>
              </a:spcAft>
              <a:buSzPts val="2000"/>
              <a:buChar char="-"/>
            </a:pPr>
            <a:r>
              <a:rPr lang="en-US" sz="2000"/>
              <a:t>Hard-coded amplifier gain settings</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US" sz="2000"/>
              <a:t>Antennas:</a:t>
            </a:r>
            <a:endParaRPr sz="2000"/>
          </a:p>
          <a:p>
            <a:pPr indent="-355600" lvl="0" marL="457200" rtl="0" algn="l">
              <a:lnSpc>
                <a:spcPct val="115000"/>
              </a:lnSpc>
              <a:spcBef>
                <a:spcPts val="0"/>
              </a:spcBef>
              <a:spcAft>
                <a:spcPts val="0"/>
              </a:spcAft>
              <a:buSzPts val="2000"/>
              <a:buChar char="-"/>
            </a:pPr>
            <a:r>
              <a:rPr lang="en-US" sz="2000"/>
              <a:t>Currently using SMA dipole antennas</a:t>
            </a:r>
            <a:endParaRPr sz="2000"/>
          </a:p>
          <a:p>
            <a:pPr indent="-355600" lvl="0" marL="457200" rtl="0" algn="l">
              <a:lnSpc>
                <a:spcPct val="115000"/>
              </a:lnSpc>
              <a:spcBef>
                <a:spcPts val="0"/>
              </a:spcBef>
              <a:spcAft>
                <a:spcPts val="0"/>
              </a:spcAft>
              <a:buSzPts val="2000"/>
              <a:buChar char="-"/>
            </a:pPr>
            <a:r>
              <a:rPr lang="en-US" sz="2000"/>
              <a:t>Switching to </a:t>
            </a:r>
            <a:r>
              <a:rPr lang="en-US" sz="1900"/>
              <a:t>omnidirectional whip antennas </a:t>
            </a:r>
            <a:r>
              <a:rPr lang="en-US" sz="2000"/>
              <a:t>(low risk)</a:t>
            </a:r>
            <a:endParaRPr sz="2000"/>
          </a:p>
          <a:p>
            <a:pPr indent="0" lvl="0" marL="0" rtl="0" algn="l">
              <a:lnSpc>
                <a:spcPct val="100000"/>
              </a:lnSpc>
              <a:spcBef>
                <a:spcPts val="1000"/>
              </a:spcBef>
              <a:spcAft>
                <a:spcPts val="0"/>
              </a:spcAft>
              <a:buNone/>
            </a:pPr>
            <a:r>
              <a:t/>
            </a:r>
            <a:endParaRPr sz="2000"/>
          </a:p>
          <a:p>
            <a:pPr indent="0" lvl="0" marL="0" rtl="0" algn="l">
              <a:spcBef>
                <a:spcPts val="1000"/>
              </a:spcBef>
              <a:spcAft>
                <a:spcPts val="0"/>
              </a:spcAft>
              <a:buNone/>
            </a:pPr>
            <a:r>
              <a:t/>
            </a:r>
            <a:endParaRPr sz="2000"/>
          </a:p>
        </p:txBody>
      </p:sp>
      <p:sp>
        <p:nvSpPr>
          <p:cNvPr id="249" name="Google Shape;249;g3339b998483_1_84"/>
          <p:cNvSpPr txBox="1"/>
          <p:nvPr>
            <p:ph idx="12" type="sldNum"/>
          </p:nvPr>
        </p:nvSpPr>
        <p:spPr>
          <a:xfrm>
            <a:off x="11296610" y="6217622"/>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0" name="Google Shape;250;g3339b998483_1_84"/>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LoRa Sensors and Antennas</a:t>
            </a:r>
            <a:endParaRPr/>
          </a:p>
        </p:txBody>
      </p:sp>
      <p:pic>
        <p:nvPicPr>
          <p:cNvPr id="251" name="Google Shape;251;g3339b998483_1_84"/>
          <p:cNvPicPr preferRelativeResize="0"/>
          <p:nvPr/>
        </p:nvPicPr>
        <p:blipFill>
          <a:blip r:embed="rId4">
            <a:alphaModFix/>
          </a:blip>
          <a:stretch>
            <a:fillRect/>
          </a:stretch>
        </p:blipFill>
        <p:spPr>
          <a:xfrm>
            <a:off x="9918264" y="3724826"/>
            <a:ext cx="1971926" cy="2131399"/>
          </a:xfrm>
          <a:prstGeom prst="rect">
            <a:avLst/>
          </a:prstGeom>
          <a:noFill/>
          <a:ln>
            <a:noFill/>
          </a:ln>
        </p:spPr>
      </p:pic>
      <p:pic>
        <p:nvPicPr>
          <p:cNvPr id="252" name="Google Shape;252;g3339b998483_1_84"/>
          <p:cNvPicPr preferRelativeResize="0"/>
          <p:nvPr/>
        </p:nvPicPr>
        <p:blipFill>
          <a:blip r:embed="rId5">
            <a:alphaModFix/>
          </a:blip>
          <a:stretch>
            <a:fillRect/>
          </a:stretch>
        </p:blipFill>
        <p:spPr>
          <a:xfrm>
            <a:off x="8475850" y="1074350"/>
            <a:ext cx="2323800" cy="2650476"/>
          </a:xfrm>
          <a:prstGeom prst="rect">
            <a:avLst/>
          </a:prstGeom>
          <a:noFill/>
          <a:ln>
            <a:noFill/>
          </a:ln>
        </p:spPr>
      </p:pic>
      <p:cxnSp>
        <p:nvCxnSpPr>
          <p:cNvPr id="253" name="Google Shape;253;g3339b998483_1_84"/>
          <p:cNvCxnSpPr/>
          <p:nvPr/>
        </p:nvCxnSpPr>
        <p:spPr>
          <a:xfrm>
            <a:off x="8351625" y="4362175"/>
            <a:ext cx="1490700" cy="0"/>
          </a:xfrm>
          <a:prstGeom prst="straightConnector1">
            <a:avLst/>
          </a:prstGeom>
          <a:noFill/>
          <a:ln cap="flat" cmpd="sng" w="76200">
            <a:solidFill>
              <a:schemeClr val="accent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2f1ac0bd44_0_157"/>
          <p:cNvSpPr txBox="1"/>
          <p:nvPr>
            <p:ph idx="1" type="body"/>
          </p:nvPr>
        </p:nvSpPr>
        <p:spPr>
          <a:xfrm>
            <a:off x="153600" y="1107975"/>
            <a:ext cx="11233500" cy="4810500"/>
          </a:xfrm>
          <a:prstGeom prst="rect">
            <a:avLst/>
          </a:prstGeom>
        </p:spPr>
        <p:txBody>
          <a:bodyPr anchorCtr="0" anchor="t" bIns="45700" lIns="91425" spcFirstLastPara="1" rIns="91425" wrap="square" tIns="45700">
            <a:normAutofit fontScale="77500" lnSpcReduction="10000"/>
          </a:bodyPr>
          <a:lstStyle/>
          <a:p>
            <a:pPr indent="-393382" lvl="0" marL="609600" rtl="0" algn="l">
              <a:lnSpc>
                <a:spcPct val="150000"/>
              </a:lnSpc>
              <a:spcBef>
                <a:spcPts val="1000"/>
              </a:spcBef>
              <a:spcAft>
                <a:spcPts val="0"/>
              </a:spcAft>
              <a:buSzPct val="64285"/>
              <a:buChar char="•"/>
            </a:pPr>
            <a:r>
              <a:rPr lang="en-US"/>
              <a:t>For now: </a:t>
            </a:r>
            <a:endParaRPr/>
          </a:p>
          <a:p>
            <a:pPr indent="-393382" lvl="1" marL="1219200" rtl="0" algn="l">
              <a:lnSpc>
                <a:spcPct val="150000"/>
              </a:lnSpc>
              <a:spcBef>
                <a:spcPts val="0"/>
              </a:spcBef>
              <a:spcAft>
                <a:spcPts val="0"/>
              </a:spcAft>
              <a:buSzPct val="75000"/>
              <a:buChar char="✔"/>
            </a:pPr>
            <a:r>
              <a:rPr lang="en-US"/>
              <a:t>2 buttons on the sensing device, and a computer connected to the device.</a:t>
            </a:r>
            <a:endParaRPr/>
          </a:p>
          <a:p>
            <a:pPr indent="-393382" lvl="1" marL="1219200" rtl="0" algn="l">
              <a:lnSpc>
                <a:spcPct val="150000"/>
              </a:lnSpc>
              <a:spcBef>
                <a:spcPts val="0"/>
              </a:spcBef>
              <a:spcAft>
                <a:spcPts val="0"/>
              </a:spcAft>
              <a:buSzPct val="75000"/>
              <a:buChar char="✔"/>
            </a:pPr>
            <a:r>
              <a:rPr lang="en-US"/>
              <a:t>One button will calibrate the device. The computer will output a calibrated image, or a message saying ‘calibrated’.</a:t>
            </a:r>
            <a:endParaRPr/>
          </a:p>
          <a:p>
            <a:pPr indent="-393382" lvl="1" marL="1219200" rtl="0" algn="l">
              <a:lnSpc>
                <a:spcPct val="150000"/>
              </a:lnSpc>
              <a:spcBef>
                <a:spcPts val="0"/>
              </a:spcBef>
              <a:spcAft>
                <a:spcPts val="0"/>
              </a:spcAft>
              <a:buSzPct val="75000"/>
              <a:buChar char="✔"/>
            </a:pPr>
            <a:r>
              <a:rPr lang="en-US"/>
              <a:t>The other button will take generate an image, and display that on the screen.</a:t>
            </a:r>
            <a:endParaRPr/>
          </a:p>
          <a:p>
            <a:pPr indent="-393382" lvl="0" marL="609600" rtl="0" algn="l">
              <a:lnSpc>
                <a:spcPct val="150000"/>
              </a:lnSpc>
              <a:spcBef>
                <a:spcPts val="0"/>
              </a:spcBef>
              <a:spcAft>
                <a:spcPts val="0"/>
              </a:spcAft>
              <a:buSzPct val="64285"/>
              <a:buChar char="•"/>
            </a:pPr>
            <a:r>
              <a:rPr lang="en-US"/>
              <a:t>Back up plan:</a:t>
            </a:r>
            <a:endParaRPr/>
          </a:p>
          <a:p>
            <a:pPr indent="-393382" lvl="1" marL="1219200" rtl="0" algn="l">
              <a:lnSpc>
                <a:spcPct val="150000"/>
              </a:lnSpc>
              <a:spcBef>
                <a:spcPts val="0"/>
              </a:spcBef>
              <a:spcAft>
                <a:spcPts val="0"/>
              </a:spcAft>
              <a:buSzPct val="75000"/>
              <a:buChar char="✔"/>
            </a:pPr>
            <a:r>
              <a:rPr lang="en-US"/>
              <a:t>No real user interface. Just run the code from the terminal and pull up images from the output files.</a:t>
            </a:r>
            <a:endParaRPr/>
          </a:p>
          <a:p>
            <a:pPr indent="-393382" lvl="1" marL="1219200" rtl="0" algn="l">
              <a:lnSpc>
                <a:spcPct val="150000"/>
              </a:lnSpc>
              <a:spcBef>
                <a:spcPts val="0"/>
              </a:spcBef>
              <a:spcAft>
                <a:spcPts val="0"/>
              </a:spcAft>
              <a:buSzPct val="75000"/>
              <a:buChar char="✔"/>
            </a:pPr>
            <a:r>
              <a:rPr lang="en-US"/>
              <a:t>We would have to walk people through this process. </a:t>
            </a:r>
            <a:endParaRPr/>
          </a:p>
          <a:p>
            <a:pPr indent="-393382" lvl="1" marL="1219200" rtl="0" algn="l">
              <a:lnSpc>
                <a:spcPct val="150000"/>
              </a:lnSpc>
              <a:spcBef>
                <a:spcPts val="0"/>
              </a:spcBef>
              <a:spcAft>
                <a:spcPts val="0"/>
              </a:spcAft>
              <a:buSzPct val="75000"/>
              <a:buChar char="✔"/>
            </a:pPr>
            <a:r>
              <a:rPr lang="en-US"/>
              <a:t>Shows off underlying technology, not ideal, but UI is the least significant priority.</a:t>
            </a:r>
            <a:endParaRPr/>
          </a:p>
          <a:p>
            <a:pPr indent="-393382" lvl="0" marL="609600" rtl="0" algn="l">
              <a:lnSpc>
                <a:spcPct val="150000"/>
              </a:lnSpc>
              <a:spcBef>
                <a:spcPts val="0"/>
              </a:spcBef>
              <a:spcAft>
                <a:spcPts val="0"/>
              </a:spcAft>
              <a:buSzPct val="64285"/>
              <a:buChar char="•"/>
            </a:pPr>
            <a:r>
              <a:rPr lang="en-US"/>
              <a:t>Stretch goal to use an app for the UI.</a:t>
            </a:r>
            <a:endParaRPr/>
          </a:p>
          <a:p>
            <a:pPr indent="-393382" lvl="1" marL="1219200" rtl="0" algn="l">
              <a:lnSpc>
                <a:spcPct val="150000"/>
              </a:lnSpc>
              <a:spcBef>
                <a:spcPts val="0"/>
              </a:spcBef>
              <a:spcAft>
                <a:spcPts val="0"/>
              </a:spcAft>
              <a:buSzPct val="75000"/>
              <a:buChar char="✔"/>
            </a:pPr>
            <a:r>
              <a:rPr lang="en-US"/>
              <a:t>Communicate between phone and modules using bluetooth.</a:t>
            </a:r>
            <a:endParaRPr/>
          </a:p>
        </p:txBody>
      </p:sp>
      <p:sp>
        <p:nvSpPr>
          <p:cNvPr id="259" name="Google Shape;259;g32f1ac0bd44_0_157"/>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User Interface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2f1ac0bd44_0_162"/>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UI Mockup</a:t>
            </a:r>
            <a:endParaRPr/>
          </a:p>
        </p:txBody>
      </p:sp>
      <p:pic>
        <p:nvPicPr>
          <p:cNvPr id="265" name="Google Shape;265;g32f1ac0bd44_0_162"/>
          <p:cNvPicPr preferRelativeResize="0"/>
          <p:nvPr/>
        </p:nvPicPr>
        <p:blipFill>
          <a:blip r:embed="rId3">
            <a:alphaModFix/>
          </a:blip>
          <a:stretch>
            <a:fillRect/>
          </a:stretch>
        </p:blipFill>
        <p:spPr>
          <a:xfrm>
            <a:off x="1117588" y="829775"/>
            <a:ext cx="9634775" cy="5198450"/>
          </a:xfrm>
          <a:prstGeom prst="rect">
            <a:avLst/>
          </a:prstGeom>
          <a:noFill/>
          <a:ln>
            <a:noFill/>
          </a:ln>
        </p:spPr>
      </p:pic>
      <p:pic>
        <p:nvPicPr>
          <p:cNvPr id="266" name="Google Shape;266;g32f1ac0bd44_0_162"/>
          <p:cNvPicPr preferRelativeResize="0"/>
          <p:nvPr/>
        </p:nvPicPr>
        <p:blipFill>
          <a:blip r:embed="rId4">
            <a:alphaModFix/>
          </a:blip>
          <a:stretch>
            <a:fillRect/>
          </a:stretch>
        </p:blipFill>
        <p:spPr>
          <a:xfrm>
            <a:off x="9450525" y="1391275"/>
            <a:ext cx="878624" cy="622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2f1ac0bd44_0_141"/>
          <p:cNvSpPr txBox="1"/>
          <p:nvPr>
            <p:ph idx="1" type="body"/>
          </p:nvPr>
        </p:nvSpPr>
        <p:spPr>
          <a:xfrm>
            <a:off x="358375" y="1174949"/>
            <a:ext cx="10326900" cy="4508100"/>
          </a:xfrm>
          <a:prstGeom prst="rect">
            <a:avLst/>
          </a:prstGeom>
        </p:spPr>
        <p:txBody>
          <a:bodyPr anchorCtr="0" anchor="t" bIns="45700" lIns="91425" spcFirstLastPara="1" rIns="91425" wrap="square" tIns="45700">
            <a:normAutofit lnSpcReduction="10000"/>
          </a:bodyPr>
          <a:lstStyle/>
          <a:p>
            <a:pPr indent="-342900" lvl="0" marL="457200" rtl="0" algn="l">
              <a:lnSpc>
                <a:spcPct val="150000"/>
              </a:lnSpc>
              <a:spcBef>
                <a:spcPts val="1000"/>
              </a:spcBef>
              <a:spcAft>
                <a:spcPts val="0"/>
              </a:spcAft>
              <a:buSzPts val="1800"/>
              <a:buChar char="-"/>
            </a:pPr>
            <a:r>
              <a:rPr lang="en-US"/>
              <a:t>RSSI can be read by LoRa to a resolution of 1 dBm.</a:t>
            </a:r>
            <a:endParaRPr/>
          </a:p>
          <a:p>
            <a:pPr indent="-342900" lvl="0" marL="457200" rtl="0" algn="l">
              <a:lnSpc>
                <a:spcPct val="150000"/>
              </a:lnSpc>
              <a:spcBef>
                <a:spcPts val="0"/>
              </a:spcBef>
              <a:spcAft>
                <a:spcPts val="0"/>
              </a:spcAft>
              <a:buSzPts val="1800"/>
              <a:buChar char="-"/>
            </a:pPr>
            <a:r>
              <a:rPr lang="en-US"/>
              <a:t>RSSI varies between different objects and different distances.</a:t>
            </a:r>
            <a:endParaRPr/>
          </a:p>
          <a:p>
            <a:pPr indent="-342900" lvl="1" marL="914400" rtl="0" algn="l">
              <a:lnSpc>
                <a:spcPct val="150000"/>
              </a:lnSpc>
              <a:spcBef>
                <a:spcPts val="0"/>
              </a:spcBef>
              <a:spcAft>
                <a:spcPts val="0"/>
              </a:spcAft>
              <a:buSzPts val="1800"/>
              <a:buChar char="-"/>
            </a:pPr>
            <a:r>
              <a:rPr lang="en-US"/>
              <a:t>Conductors </a:t>
            </a:r>
            <a:r>
              <a:rPr lang="en-US"/>
              <a:t>cause</a:t>
            </a:r>
            <a:r>
              <a:rPr lang="en-US"/>
              <a:t> </a:t>
            </a:r>
            <a:r>
              <a:rPr lang="en-US"/>
              <a:t>readings</a:t>
            </a:r>
            <a:r>
              <a:rPr lang="en-US"/>
              <a:t> of &lt; -50 dBm</a:t>
            </a:r>
            <a:endParaRPr/>
          </a:p>
          <a:p>
            <a:pPr indent="-342900" lvl="1" marL="914400" rtl="0" algn="l">
              <a:lnSpc>
                <a:spcPct val="150000"/>
              </a:lnSpc>
              <a:spcBef>
                <a:spcPts val="0"/>
              </a:spcBef>
              <a:spcAft>
                <a:spcPts val="0"/>
              </a:spcAft>
              <a:buSzPts val="1800"/>
              <a:buChar char="-"/>
            </a:pPr>
            <a:r>
              <a:rPr lang="en-US"/>
              <a:t>Insulators cause readings of &gt;= -50 dBm</a:t>
            </a:r>
            <a:endParaRPr/>
          </a:p>
          <a:p>
            <a:pPr indent="-342900" lvl="0" marL="457200" rtl="0" algn="l">
              <a:lnSpc>
                <a:spcPct val="150000"/>
              </a:lnSpc>
              <a:spcBef>
                <a:spcPts val="0"/>
              </a:spcBef>
              <a:spcAft>
                <a:spcPts val="0"/>
              </a:spcAft>
              <a:buSzPts val="1800"/>
              <a:buChar char="-"/>
            </a:pPr>
            <a:r>
              <a:rPr lang="en-US"/>
              <a:t>PyEIT can image using eight LoRa sensors in a ring.</a:t>
            </a:r>
            <a:endParaRPr/>
          </a:p>
          <a:p>
            <a:pPr indent="-342900" lvl="0" marL="457200" rtl="0" algn="l">
              <a:lnSpc>
                <a:spcPct val="150000"/>
              </a:lnSpc>
              <a:spcBef>
                <a:spcPts val="0"/>
              </a:spcBef>
              <a:spcAft>
                <a:spcPts val="0"/>
              </a:spcAft>
              <a:buSzPts val="1800"/>
              <a:buChar char="-"/>
            </a:pPr>
            <a:r>
              <a:rPr lang="en-US"/>
              <a:t>PyEIT</a:t>
            </a:r>
            <a:r>
              <a:rPr lang="en-US"/>
              <a:t> can produce accurate and useful top-down images</a:t>
            </a:r>
            <a:endParaRPr/>
          </a:p>
          <a:p>
            <a:pPr indent="-342900" lvl="1" marL="914400" rtl="0" algn="l">
              <a:lnSpc>
                <a:spcPct val="150000"/>
              </a:lnSpc>
              <a:spcBef>
                <a:spcPts val="0"/>
              </a:spcBef>
              <a:spcAft>
                <a:spcPts val="0"/>
              </a:spcAft>
              <a:buSzPts val="1800"/>
              <a:buChar char="-"/>
            </a:pPr>
            <a:r>
              <a:rPr lang="en-US"/>
              <a:t>Object location with minimum 4 quadrants of location precision available</a:t>
            </a:r>
            <a:endParaRPr/>
          </a:p>
          <a:p>
            <a:pPr indent="-342900" lvl="1" marL="914400" rtl="0" algn="l">
              <a:lnSpc>
                <a:spcPct val="150000"/>
              </a:lnSpc>
              <a:spcBef>
                <a:spcPts val="0"/>
              </a:spcBef>
              <a:spcAft>
                <a:spcPts val="0"/>
              </a:spcAft>
              <a:buSzPts val="1800"/>
              <a:buChar char="-"/>
            </a:pPr>
            <a:r>
              <a:rPr lang="en-US"/>
              <a:t>Object conductivity (outside of certain </a:t>
            </a:r>
            <a:r>
              <a:rPr lang="en-US"/>
              <a:t>thresholds)</a:t>
            </a:r>
            <a:endParaRPr/>
          </a:p>
        </p:txBody>
      </p:sp>
      <p:sp>
        <p:nvSpPr>
          <p:cNvPr id="272" name="Google Shape;272;g32f1ac0bd44_0_141"/>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Technical Performance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2f1ac0bd44_0_168"/>
          <p:cNvSpPr txBox="1"/>
          <p:nvPr>
            <p:ph idx="1" type="body"/>
          </p:nvPr>
        </p:nvSpPr>
        <p:spPr>
          <a:xfrm>
            <a:off x="480450" y="994050"/>
            <a:ext cx="11231100" cy="5185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120 V RMS (wall outlet power)</a:t>
            </a:r>
            <a:endParaRPr sz="2200"/>
          </a:p>
          <a:p>
            <a:pPr indent="-368300" lvl="1" marL="914400" rtl="0" algn="l">
              <a:spcBef>
                <a:spcPts val="500"/>
              </a:spcBef>
              <a:spcAft>
                <a:spcPts val="0"/>
              </a:spcAft>
              <a:buSzPts val="2200"/>
              <a:buChar char="-"/>
            </a:pPr>
            <a:r>
              <a:rPr lang="en-US" sz="2200"/>
              <a:t>S</a:t>
            </a:r>
            <a:r>
              <a:rPr lang="en-US" sz="2200"/>
              <a:t>upplies 5v power adapter for sensor platform</a:t>
            </a:r>
            <a:endParaRPr sz="2200"/>
          </a:p>
          <a:p>
            <a:pPr indent="0" lvl="0" marL="0" rtl="0" algn="l">
              <a:spcBef>
                <a:spcPts val="1000"/>
              </a:spcBef>
              <a:spcAft>
                <a:spcPts val="0"/>
              </a:spcAft>
              <a:buNone/>
            </a:pPr>
            <a:r>
              <a:rPr lang="en-US" sz="2200"/>
              <a:t>Power Consumption:</a:t>
            </a:r>
            <a:endParaRPr sz="2200"/>
          </a:p>
          <a:p>
            <a:pPr indent="-368300" lvl="0" marL="457200" rtl="0" algn="l">
              <a:spcBef>
                <a:spcPts val="1000"/>
              </a:spcBef>
              <a:spcAft>
                <a:spcPts val="0"/>
              </a:spcAft>
              <a:buSzPts val="2200"/>
              <a:buChar char="-"/>
            </a:pPr>
            <a:r>
              <a:rPr lang="en-US" sz="2200"/>
              <a:t>8x RFM9x 5v LoRa modules* 100mW → 0.8W transmission </a:t>
            </a:r>
            <a:endParaRPr sz="2200"/>
          </a:p>
          <a:p>
            <a:pPr indent="0" lvl="0" marL="914400" rtl="0" algn="l">
              <a:spcBef>
                <a:spcPts val="1000"/>
              </a:spcBef>
              <a:spcAft>
                <a:spcPts val="0"/>
              </a:spcAft>
              <a:buNone/>
            </a:pPr>
            <a:r>
              <a:rPr lang="en-US" sz="2200"/>
              <a:t>→Estimate 1W total including LoRa sub-controllers</a:t>
            </a:r>
            <a:endParaRPr sz="2200"/>
          </a:p>
          <a:p>
            <a:pPr indent="-368300" lvl="0" marL="457200" rtl="0" algn="l">
              <a:spcBef>
                <a:spcPts val="1000"/>
              </a:spcBef>
              <a:spcAft>
                <a:spcPts val="0"/>
              </a:spcAft>
              <a:buSzPts val="2200"/>
              <a:buChar char="-"/>
            </a:pPr>
            <a:r>
              <a:rPr lang="en-US" sz="2200"/>
              <a:t>Microcontroller 100mA max total*5v → 0.5W</a:t>
            </a:r>
            <a:endParaRPr sz="2200"/>
          </a:p>
          <a:p>
            <a:pPr indent="-368300" lvl="0" marL="457200" rtl="0" algn="l">
              <a:spcBef>
                <a:spcPts val="0"/>
              </a:spcBef>
              <a:spcAft>
                <a:spcPts val="0"/>
              </a:spcAft>
              <a:buSzPts val="2200"/>
              <a:buChar char="-"/>
            </a:pPr>
            <a:r>
              <a:rPr lang="en-US" sz="2200"/>
              <a:t>UI + illumination → 0.5W</a:t>
            </a:r>
            <a:endParaRPr sz="2200"/>
          </a:p>
          <a:p>
            <a:pPr indent="-368300" lvl="0" marL="457200" rtl="0" algn="l">
              <a:spcBef>
                <a:spcPts val="0"/>
              </a:spcBef>
              <a:spcAft>
                <a:spcPts val="0"/>
              </a:spcAft>
              <a:buSzPts val="2200"/>
              <a:buChar char="-"/>
            </a:pPr>
            <a:r>
              <a:rPr b="1" lang="en-US" sz="2200"/>
              <a:t>Total: 2W</a:t>
            </a:r>
            <a:r>
              <a:rPr lang="en-US" sz="2200"/>
              <a:t> → Allocate at least </a:t>
            </a:r>
            <a:r>
              <a:rPr b="1" lang="en-US" sz="2200"/>
              <a:t>3</a:t>
            </a:r>
            <a:r>
              <a:rPr b="1" lang="en-US" sz="2200"/>
              <a:t>W minimum</a:t>
            </a:r>
            <a:r>
              <a:rPr lang="en-US" sz="2200"/>
              <a:t> for safe overhead for entire platform/power supply rating</a:t>
            </a:r>
            <a:endParaRPr sz="2200"/>
          </a:p>
          <a:p>
            <a:pPr indent="-368300" lvl="0" marL="457200" rtl="0" algn="l">
              <a:spcBef>
                <a:spcPts val="0"/>
              </a:spcBef>
              <a:spcAft>
                <a:spcPts val="0"/>
              </a:spcAft>
              <a:buSzPts val="2200"/>
              <a:buChar char="-"/>
            </a:pPr>
            <a:r>
              <a:rPr lang="en-US" sz="2200"/>
              <a:t>Standard phone chargers can easily reach 10-12W and will function nicely for our application as they provide 5v over usb</a:t>
            </a:r>
            <a:endParaRPr sz="2200"/>
          </a:p>
          <a:p>
            <a:pPr indent="-368300" lvl="0" marL="457200" rtl="0" algn="l">
              <a:spcBef>
                <a:spcPts val="0"/>
              </a:spcBef>
              <a:spcAft>
                <a:spcPts val="0"/>
              </a:spcAft>
              <a:buSzPts val="2200"/>
              <a:buChar char="-"/>
            </a:pPr>
            <a:r>
              <a:rPr lang="en-US" sz="2200"/>
              <a:t>Monitor/computer for data visualization has self-contained power supply/battery and is powered from the 120v wall supply</a:t>
            </a:r>
            <a:endParaRPr sz="2200"/>
          </a:p>
          <a:p>
            <a:pPr indent="0" lvl="0" marL="0" rtl="0" algn="l">
              <a:spcBef>
                <a:spcPts val="1000"/>
              </a:spcBef>
              <a:spcAft>
                <a:spcPts val="0"/>
              </a:spcAft>
              <a:buNone/>
            </a:pPr>
            <a:r>
              <a:t/>
            </a:r>
            <a:endParaRPr sz="2200"/>
          </a:p>
        </p:txBody>
      </p:sp>
      <p:sp>
        <p:nvSpPr>
          <p:cNvPr id="278" name="Google Shape;278;g32f1ac0bd44_0_168"/>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Power Budget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g30d879de13f_1_0"/>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chemeClr val="lt1"/>
                </a:solidFill>
              </a:rPr>
              <a:t>Team Members: Dante Ausonio</a:t>
            </a:r>
            <a:endParaRPr>
              <a:solidFill>
                <a:schemeClr val="lt1"/>
              </a:solidFill>
            </a:endParaRPr>
          </a:p>
        </p:txBody>
      </p:sp>
      <p:sp>
        <p:nvSpPr>
          <p:cNvPr id="129" name="Google Shape;129;g30d879de13f_1_0"/>
          <p:cNvSpPr txBox="1"/>
          <p:nvPr>
            <p:ph idx="1" type="body"/>
          </p:nvPr>
        </p:nvSpPr>
        <p:spPr>
          <a:xfrm>
            <a:off x="838200" y="1089100"/>
            <a:ext cx="4251600" cy="4711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solidFill>
                  <a:schemeClr val="lt1"/>
                </a:solidFill>
              </a:rPr>
              <a:t>Primary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Team Lead</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System Architect</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UI Development</a:t>
            </a:r>
            <a:endParaRPr>
              <a:solidFill>
                <a:schemeClr val="lt1"/>
              </a:solidFill>
            </a:endParaRPr>
          </a:p>
          <a:p>
            <a:pPr indent="0" lvl="0" marL="0" rtl="0" algn="l">
              <a:lnSpc>
                <a:spcPct val="90000"/>
              </a:lnSpc>
              <a:spcBef>
                <a:spcPts val="1000"/>
              </a:spcBef>
              <a:spcAft>
                <a:spcPts val="0"/>
              </a:spcAft>
              <a:buSzPts val="1800"/>
              <a:buNone/>
            </a:pPr>
            <a:r>
              <a:t/>
            </a:r>
            <a:endParaRPr>
              <a:solidFill>
                <a:schemeClr val="lt1"/>
              </a:solidFill>
            </a:endParaRPr>
          </a:p>
          <a:p>
            <a:pPr indent="0" lvl="0" marL="0" rtl="0" algn="l">
              <a:lnSpc>
                <a:spcPct val="90000"/>
              </a:lnSpc>
              <a:spcBef>
                <a:spcPts val="1000"/>
              </a:spcBef>
              <a:spcAft>
                <a:spcPts val="0"/>
              </a:spcAft>
              <a:buSzPts val="1800"/>
              <a:buNone/>
            </a:pPr>
            <a:r>
              <a:rPr lang="en-US">
                <a:solidFill>
                  <a:schemeClr val="lt1"/>
                </a:solidFill>
              </a:rPr>
              <a:t>Backup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Logistics Manager</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Software Engineering</a:t>
            </a:r>
            <a:endParaRPr>
              <a:solidFill>
                <a:schemeClr val="lt1"/>
              </a:solidFill>
            </a:endParaRPr>
          </a:p>
        </p:txBody>
      </p:sp>
      <p:sp>
        <p:nvSpPr>
          <p:cNvPr id="130" name="Google Shape;130;g30d879de13f_1_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solidFill>
                  <a:schemeClr val="lt1"/>
                </a:solidFill>
              </a:rPr>
              <a:t>‹#›</a:t>
            </a:fld>
            <a:endParaRPr>
              <a:solidFill>
                <a:schemeClr val="lt1"/>
              </a:solidFill>
            </a:endParaRPr>
          </a:p>
        </p:txBody>
      </p:sp>
      <p:pic>
        <p:nvPicPr>
          <p:cNvPr id="131" name="Google Shape;131;g30d879de13f_1_0"/>
          <p:cNvPicPr preferRelativeResize="0"/>
          <p:nvPr/>
        </p:nvPicPr>
        <p:blipFill rotWithShape="1">
          <a:blip r:embed="rId4">
            <a:alphaModFix/>
          </a:blip>
          <a:srcRect b="0" l="0" r="0" t="21917"/>
          <a:stretch/>
        </p:blipFill>
        <p:spPr>
          <a:xfrm>
            <a:off x="6828107" y="1097625"/>
            <a:ext cx="4525693" cy="4711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30841eff3d_0_0"/>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Acceptance Tests</a:t>
            </a:r>
            <a:r>
              <a:rPr lang="en-US"/>
              <a:t> (Software)</a:t>
            </a:r>
            <a:endParaRPr/>
          </a:p>
        </p:txBody>
      </p:sp>
      <p:pic>
        <p:nvPicPr>
          <p:cNvPr id="284" name="Google Shape;284;g330841eff3d_0_0"/>
          <p:cNvPicPr preferRelativeResize="0"/>
          <p:nvPr/>
        </p:nvPicPr>
        <p:blipFill>
          <a:blip r:embed="rId3">
            <a:alphaModFix/>
          </a:blip>
          <a:stretch>
            <a:fillRect/>
          </a:stretch>
        </p:blipFill>
        <p:spPr>
          <a:xfrm>
            <a:off x="4417550" y="1474900"/>
            <a:ext cx="3390953" cy="3425426"/>
          </a:xfrm>
          <a:prstGeom prst="rect">
            <a:avLst/>
          </a:prstGeom>
          <a:noFill/>
          <a:ln>
            <a:noFill/>
          </a:ln>
        </p:spPr>
      </p:pic>
      <p:pic>
        <p:nvPicPr>
          <p:cNvPr id="285" name="Google Shape;285;g330841eff3d_0_0"/>
          <p:cNvPicPr preferRelativeResize="0"/>
          <p:nvPr/>
        </p:nvPicPr>
        <p:blipFill>
          <a:blip r:embed="rId4">
            <a:alphaModFix/>
          </a:blip>
          <a:stretch>
            <a:fillRect/>
          </a:stretch>
        </p:blipFill>
        <p:spPr>
          <a:xfrm>
            <a:off x="415650" y="1457711"/>
            <a:ext cx="3356927" cy="3425425"/>
          </a:xfrm>
          <a:prstGeom prst="rect">
            <a:avLst/>
          </a:prstGeom>
          <a:noFill/>
          <a:ln>
            <a:noFill/>
          </a:ln>
        </p:spPr>
      </p:pic>
      <p:pic>
        <p:nvPicPr>
          <p:cNvPr id="286" name="Google Shape;286;g330841eff3d_0_0"/>
          <p:cNvPicPr preferRelativeResize="0"/>
          <p:nvPr/>
        </p:nvPicPr>
        <p:blipFill>
          <a:blip r:embed="rId5">
            <a:alphaModFix/>
          </a:blip>
          <a:stretch>
            <a:fillRect/>
          </a:stretch>
        </p:blipFill>
        <p:spPr>
          <a:xfrm>
            <a:off x="8453475" y="1449950"/>
            <a:ext cx="3390950" cy="3440926"/>
          </a:xfrm>
          <a:prstGeom prst="rect">
            <a:avLst/>
          </a:prstGeom>
          <a:noFill/>
          <a:ln>
            <a:noFill/>
          </a:ln>
        </p:spPr>
      </p:pic>
      <p:sp>
        <p:nvSpPr>
          <p:cNvPr id="287" name="Google Shape;287;g330841eff3d_0_0"/>
          <p:cNvSpPr txBox="1"/>
          <p:nvPr/>
        </p:nvSpPr>
        <p:spPr>
          <a:xfrm>
            <a:off x="1101975" y="5273250"/>
            <a:ext cx="10022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libri"/>
                <a:ea typeface="Calibri"/>
                <a:cs typeface="Calibri"/>
                <a:sym typeface="Calibri"/>
              </a:rPr>
              <a:t>Current Simulated Data Imaging Results</a:t>
            </a:r>
            <a:endParaRPr sz="2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2f1ac0bd44_0_182"/>
          <p:cNvSpPr txBox="1"/>
          <p:nvPr>
            <p:ph idx="1" type="body"/>
          </p:nvPr>
        </p:nvSpPr>
        <p:spPr>
          <a:xfrm>
            <a:off x="415650" y="1339699"/>
            <a:ext cx="10788600" cy="4479300"/>
          </a:xfrm>
          <a:prstGeom prst="rect">
            <a:avLst/>
          </a:prstGeom>
        </p:spPr>
        <p:txBody>
          <a:bodyPr anchorCtr="0" anchor="t" bIns="45700" lIns="91425" spcFirstLastPara="1" rIns="91425" wrap="square" tIns="45700">
            <a:normAutofit fontScale="92500" lnSpcReduction="20000"/>
          </a:bodyPr>
          <a:lstStyle/>
          <a:p>
            <a:pPr indent="-410527" lvl="0" marL="609600" rtl="0" algn="l">
              <a:lnSpc>
                <a:spcPct val="115000"/>
              </a:lnSpc>
              <a:spcBef>
                <a:spcPts val="1000"/>
              </a:spcBef>
              <a:spcAft>
                <a:spcPts val="0"/>
              </a:spcAft>
              <a:buSzPct val="64285"/>
              <a:buAutoNum type="arabicPeriod"/>
            </a:pPr>
            <a:r>
              <a:rPr lang="en-US"/>
              <a:t>Are we able to print sensor readings passed to pySerial from LoRa modules?</a:t>
            </a:r>
            <a:endParaRPr/>
          </a:p>
          <a:p>
            <a:pPr indent="-410527" lvl="0" marL="609600" rtl="0" algn="l">
              <a:lnSpc>
                <a:spcPct val="150000"/>
              </a:lnSpc>
              <a:spcBef>
                <a:spcPts val="0"/>
              </a:spcBef>
              <a:spcAft>
                <a:spcPts val="0"/>
              </a:spcAft>
              <a:buSzPct val="64285"/>
              <a:buAutoNum type="arabicPeriod"/>
            </a:pPr>
            <a:r>
              <a:rPr lang="en-US"/>
              <a:t>Can we get an image using that sensor data?</a:t>
            </a:r>
            <a:endParaRPr/>
          </a:p>
          <a:p>
            <a:pPr indent="-410527" lvl="0" marL="609600" rtl="0" algn="l">
              <a:lnSpc>
                <a:spcPct val="150000"/>
              </a:lnSpc>
              <a:spcBef>
                <a:spcPts val="0"/>
              </a:spcBef>
              <a:spcAft>
                <a:spcPts val="0"/>
              </a:spcAft>
              <a:buSzPct val="64285"/>
              <a:buAutoNum type="arabicPeriod"/>
            </a:pPr>
            <a:r>
              <a:rPr lang="en-US"/>
              <a:t>Are these images consistently repeatable?</a:t>
            </a:r>
            <a:endParaRPr/>
          </a:p>
          <a:p>
            <a:pPr indent="-296227" lvl="0" marL="1371600" rtl="0" algn="l">
              <a:lnSpc>
                <a:spcPct val="150000"/>
              </a:lnSpc>
              <a:spcBef>
                <a:spcPts val="0"/>
              </a:spcBef>
              <a:spcAft>
                <a:spcPts val="0"/>
              </a:spcAft>
              <a:buSzPct val="53517"/>
              <a:buChar char="-"/>
            </a:pPr>
            <a:r>
              <a:rPr lang="en-US" sz="2151"/>
              <a:t>Does the object </a:t>
            </a:r>
            <a:r>
              <a:rPr lang="en-US" sz="2151"/>
              <a:t>accurately</a:t>
            </a:r>
            <a:r>
              <a:rPr lang="en-US" sz="2151"/>
              <a:t> display in four different quadrants?</a:t>
            </a:r>
            <a:endParaRPr sz="2151"/>
          </a:p>
          <a:p>
            <a:pPr indent="-410527" lvl="0" marL="609600" marR="3352175" rtl="0" algn="l">
              <a:lnSpc>
                <a:spcPct val="150000"/>
              </a:lnSpc>
              <a:spcBef>
                <a:spcPts val="0"/>
              </a:spcBef>
              <a:spcAft>
                <a:spcPts val="0"/>
              </a:spcAft>
              <a:buSzPct val="64285"/>
              <a:buAutoNum type="arabicPeriod"/>
            </a:pPr>
            <a:r>
              <a:rPr lang="en-US"/>
              <a:t>Was the image created in 30 seconds or less after starting the device?</a:t>
            </a:r>
            <a:endParaRPr/>
          </a:p>
          <a:p>
            <a:pPr indent="-410527" lvl="0" marL="609600" marR="3352175" rtl="0" algn="l">
              <a:lnSpc>
                <a:spcPct val="150000"/>
              </a:lnSpc>
              <a:spcBef>
                <a:spcPts val="0"/>
              </a:spcBef>
              <a:spcAft>
                <a:spcPts val="0"/>
              </a:spcAft>
              <a:buSzPct val="64285"/>
              <a:buAutoNum type="arabicPeriod"/>
            </a:pPr>
            <a:r>
              <a:rPr lang="en-US"/>
              <a:t>Does it accurately provide correct material results?</a:t>
            </a:r>
            <a:endParaRPr/>
          </a:p>
        </p:txBody>
      </p:sp>
      <p:sp>
        <p:nvSpPr>
          <p:cNvPr id="293" name="Google Shape;293;g32f1ac0bd44_0_182"/>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Integration/Acceptance Tests</a:t>
            </a:r>
            <a:endParaRPr/>
          </a:p>
        </p:txBody>
      </p:sp>
      <p:pic>
        <p:nvPicPr>
          <p:cNvPr id="294" name="Google Shape;294;g32f1ac0bd44_0_182"/>
          <p:cNvPicPr preferRelativeResize="0"/>
          <p:nvPr/>
        </p:nvPicPr>
        <p:blipFill>
          <a:blip r:embed="rId3">
            <a:alphaModFix/>
          </a:blip>
          <a:stretch>
            <a:fillRect/>
          </a:stretch>
        </p:blipFill>
        <p:spPr>
          <a:xfrm>
            <a:off x="8602749" y="2124600"/>
            <a:ext cx="3173600" cy="3286051"/>
          </a:xfrm>
          <a:prstGeom prst="rect">
            <a:avLst/>
          </a:prstGeom>
          <a:noFill/>
          <a:ln>
            <a:noFill/>
          </a:ln>
        </p:spPr>
      </p:pic>
      <p:cxnSp>
        <p:nvCxnSpPr>
          <p:cNvPr id="295" name="Google Shape;295;g32f1ac0bd44_0_182"/>
          <p:cNvCxnSpPr/>
          <p:nvPr/>
        </p:nvCxnSpPr>
        <p:spPr>
          <a:xfrm>
            <a:off x="10182500" y="2559075"/>
            <a:ext cx="14100" cy="24171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g32f1ac0bd44_0_182"/>
          <p:cNvCxnSpPr/>
          <p:nvPr/>
        </p:nvCxnSpPr>
        <p:spPr>
          <a:xfrm>
            <a:off x="8966900" y="3864650"/>
            <a:ext cx="2445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2f1ac0bd44_0_187"/>
          <p:cNvSpPr txBox="1"/>
          <p:nvPr/>
        </p:nvSpPr>
        <p:spPr>
          <a:xfrm>
            <a:off x="560142" y="1385408"/>
            <a:ext cx="10047600" cy="4327500"/>
          </a:xfrm>
          <a:prstGeom prst="rect">
            <a:avLst/>
          </a:prstGeom>
          <a:noFill/>
          <a:ln>
            <a:noFill/>
          </a:ln>
        </p:spPr>
        <p:txBody>
          <a:bodyPr anchorCtr="0" anchor="t" bIns="121900" lIns="121900" spcFirstLastPara="1" rIns="121900" wrap="square" tIns="121900">
            <a:noAutofit/>
          </a:bodyPr>
          <a:lstStyle/>
          <a:p>
            <a:pPr indent="-457200" lvl="0" marL="6096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Started with open source library EIDORS.</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6096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Back propagate conductivity but heavy dependency of other resources for our implementation.</a:t>
            </a:r>
            <a:endParaRPr sz="2400">
              <a:solidFill>
                <a:schemeClr val="dk1"/>
              </a:solidFill>
              <a:latin typeface="Calibri"/>
              <a:ea typeface="Calibri"/>
              <a:cs typeface="Calibri"/>
              <a:sym typeface="Calibri"/>
            </a:endParaRPr>
          </a:p>
          <a:p>
            <a:pPr indent="0" lvl="0" marL="60960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6096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Switched to pyEIT due to higher amount of documentation and less demand of resources.</a:t>
            </a:r>
            <a:endParaRPr sz="2400">
              <a:solidFill>
                <a:schemeClr val="dk1"/>
              </a:solidFill>
              <a:latin typeface="Calibri"/>
              <a:ea typeface="Calibri"/>
              <a:cs typeface="Calibri"/>
              <a:sym typeface="Calibri"/>
            </a:endParaRPr>
          </a:p>
          <a:p>
            <a:pPr indent="0" lvl="0" marL="60960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6096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Figured out how to do imaging with 16 sensors.</a:t>
            </a:r>
            <a:endParaRPr sz="2400">
              <a:solidFill>
                <a:schemeClr val="dk1"/>
              </a:solidFill>
              <a:latin typeface="Calibri"/>
              <a:ea typeface="Calibri"/>
              <a:cs typeface="Calibri"/>
              <a:sym typeface="Calibri"/>
            </a:endParaRPr>
          </a:p>
          <a:p>
            <a:pPr indent="0" lvl="0" marL="60960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6096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Finalized to working with eight sensors for final product.</a:t>
            </a:r>
            <a:endParaRPr sz="2400">
              <a:solidFill>
                <a:schemeClr val="dk1"/>
              </a:solidFill>
              <a:latin typeface="Calibri"/>
              <a:ea typeface="Calibri"/>
              <a:cs typeface="Calibri"/>
              <a:sym typeface="Calibri"/>
            </a:endParaRPr>
          </a:p>
        </p:txBody>
      </p:sp>
      <p:sp>
        <p:nvSpPr>
          <p:cNvPr id="302" name="Google Shape;302;g32f1ac0bd44_0_187"/>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Design History/Impact of Tests (Software)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32f1ac0bd44_0_192"/>
          <p:cNvSpPr txBox="1"/>
          <p:nvPr/>
        </p:nvSpPr>
        <p:spPr>
          <a:xfrm>
            <a:off x="180750" y="1224750"/>
            <a:ext cx="11595600" cy="4408500"/>
          </a:xfrm>
          <a:prstGeom prst="rect">
            <a:avLst/>
          </a:prstGeom>
          <a:noFill/>
          <a:ln>
            <a:noFill/>
          </a:ln>
        </p:spPr>
        <p:txBody>
          <a:bodyPr anchorCtr="0" anchor="t" bIns="121900" lIns="121900" spcFirstLastPara="1" rIns="121900" wrap="square" tIns="121900">
            <a:noAutofit/>
          </a:bodyPr>
          <a:lstStyle/>
          <a:p>
            <a:pPr indent="-425450" lvl="0" marL="6096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Discovered when testing the two sensor PoC setup:	</a:t>
            </a:r>
            <a:endParaRPr sz="1900">
              <a:solidFill>
                <a:schemeClr val="dk1"/>
              </a:solidFill>
              <a:latin typeface="Calibri"/>
              <a:ea typeface="Calibri"/>
              <a:cs typeface="Calibri"/>
              <a:sym typeface="Calibri"/>
            </a:endParaRPr>
          </a:p>
          <a:p>
            <a:pPr indent="-425450" lvl="1" marL="1219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Jump in the receiver gain when the signal intensity exceeds -45dBm.</a:t>
            </a:r>
            <a:endParaRPr sz="1900">
              <a:solidFill>
                <a:schemeClr val="dk1"/>
              </a:solidFill>
              <a:latin typeface="Calibri"/>
              <a:ea typeface="Calibri"/>
              <a:cs typeface="Calibri"/>
              <a:sym typeface="Calibri"/>
            </a:endParaRPr>
          </a:p>
          <a:p>
            <a:pPr indent="-425450" lvl="2" marL="18288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Temporary fix by reducing the overall transmit intensity to below the cutoff.</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425450" lvl="1" marL="1219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Antenna directionality and external interference.</a:t>
            </a:r>
            <a:endParaRPr sz="1900">
              <a:solidFill>
                <a:schemeClr val="dk1"/>
              </a:solidFill>
              <a:latin typeface="Calibri"/>
              <a:ea typeface="Calibri"/>
              <a:cs typeface="Calibri"/>
              <a:sym typeface="Calibri"/>
            </a:endParaRPr>
          </a:p>
          <a:p>
            <a:pPr indent="-425450" lvl="2" marL="18288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Will switch to omnidirectional whip antennas.</a:t>
            </a:r>
            <a:endParaRPr sz="1900">
              <a:solidFill>
                <a:schemeClr val="dk1"/>
              </a:solidFill>
              <a:latin typeface="Calibri"/>
              <a:ea typeface="Calibri"/>
              <a:cs typeface="Calibri"/>
              <a:sym typeface="Calibri"/>
            </a:endParaRPr>
          </a:p>
          <a:p>
            <a:pPr indent="-425450" lvl="2" marL="18288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RF Foam insulation to reduce reflections</a:t>
            </a:r>
            <a:endParaRPr sz="1900">
              <a:solidFill>
                <a:schemeClr val="dk1"/>
              </a:solidFill>
              <a:latin typeface="Calibri"/>
              <a:ea typeface="Calibri"/>
              <a:cs typeface="Calibri"/>
              <a:sym typeface="Calibri"/>
            </a:endParaRPr>
          </a:p>
          <a:p>
            <a:pPr indent="-425450" lvl="2" marL="18288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Choose sampling duration to reduce effects of people standing near the sensors</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425450" lvl="1" marL="1219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SPI communication bus made with hookup wires can occasionally disconnect when moving the test setup → area of improvement going forward.</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425450" lvl="1" marL="1219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Arduino serial print causes problems when called frequently - should be avoided when transmitting.</a:t>
            </a:r>
            <a:endParaRPr sz="1900">
              <a:solidFill>
                <a:schemeClr val="dk1"/>
              </a:solidFill>
              <a:latin typeface="Calibri"/>
              <a:ea typeface="Calibri"/>
              <a:cs typeface="Calibri"/>
              <a:sym typeface="Calibri"/>
            </a:endParaRPr>
          </a:p>
          <a:p>
            <a:pPr indent="-425450" lvl="0" marL="6096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Were able to verify the noise floor using the scope, capstone lab has low noise in our frequency range. </a:t>
            </a:r>
            <a:endParaRPr sz="1900">
              <a:solidFill>
                <a:schemeClr val="dk1"/>
              </a:solidFill>
              <a:latin typeface="Calibri"/>
              <a:ea typeface="Calibri"/>
              <a:cs typeface="Calibri"/>
              <a:sym typeface="Calibri"/>
            </a:endParaRPr>
          </a:p>
        </p:txBody>
      </p:sp>
      <p:sp>
        <p:nvSpPr>
          <p:cNvPr id="308" name="Google Shape;308;g32f1ac0bd44_0_192"/>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Design History/Impact of Tests (Hardware)</a:t>
            </a:r>
            <a:endParaRPr/>
          </a:p>
        </p:txBody>
      </p:sp>
      <p:pic>
        <p:nvPicPr>
          <p:cNvPr id="309" name="Google Shape;309;g32f1ac0bd44_0_192"/>
          <p:cNvPicPr preferRelativeResize="0"/>
          <p:nvPr/>
        </p:nvPicPr>
        <p:blipFill>
          <a:blip r:embed="rId3">
            <a:alphaModFix/>
          </a:blip>
          <a:stretch>
            <a:fillRect/>
          </a:stretch>
        </p:blipFill>
        <p:spPr>
          <a:xfrm>
            <a:off x="9993901" y="1766951"/>
            <a:ext cx="1971926" cy="2131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308146e4e0_0_0"/>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Design History/Impact of Tests (Hardware)</a:t>
            </a:r>
            <a:endParaRPr/>
          </a:p>
        </p:txBody>
      </p:sp>
      <p:pic>
        <p:nvPicPr>
          <p:cNvPr id="315" name="Google Shape;315;g3308146e4e0_0_0"/>
          <p:cNvPicPr preferRelativeResize="0"/>
          <p:nvPr/>
        </p:nvPicPr>
        <p:blipFill rotWithShape="1">
          <a:blip r:embed="rId3">
            <a:alphaModFix/>
          </a:blip>
          <a:srcRect b="0" l="4606" r="37456" t="3260"/>
          <a:stretch/>
        </p:blipFill>
        <p:spPr>
          <a:xfrm>
            <a:off x="632375" y="965138"/>
            <a:ext cx="3934925" cy="4927726"/>
          </a:xfrm>
          <a:prstGeom prst="rect">
            <a:avLst/>
          </a:prstGeom>
          <a:noFill/>
          <a:ln>
            <a:noFill/>
          </a:ln>
        </p:spPr>
      </p:pic>
      <p:pic>
        <p:nvPicPr>
          <p:cNvPr id="316" name="Google Shape;316;g3308146e4e0_0_0"/>
          <p:cNvPicPr preferRelativeResize="0"/>
          <p:nvPr/>
        </p:nvPicPr>
        <p:blipFill rotWithShape="1">
          <a:blip r:embed="rId4">
            <a:alphaModFix/>
          </a:blip>
          <a:srcRect b="0" l="7133" r="3691" t="15404"/>
          <a:stretch/>
        </p:blipFill>
        <p:spPr>
          <a:xfrm>
            <a:off x="5017000" y="1064337"/>
            <a:ext cx="6647199" cy="4729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339b998483_1_1"/>
          <p:cNvSpPr txBox="1"/>
          <p:nvPr>
            <p:ph idx="1" type="body"/>
          </p:nvPr>
        </p:nvSpPr>
        <p:spPr>
          <a:xfrm>
            <a:off x="415650" y="1151400"/>
            <a:ext cx="6969600" cy="4784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Project is </a:t>
            </a:r>
            <a:r>
              <a:rPr b="1" lang="en-US" sz="2000"/>
              <a:t>research based, </a:t>
            </a:r>
            <a:r>
              <a:rPr lang="en-US" sz="2000"/>
              <a:t>and many underlying tests were performed including:</a:t>
            </a:r>
            <a:endParaRPr sz="2000"/>
          </a:p>
          <a:p>
            <a:pPr indent="-355600" lvl="0" marL="457200" rtl="0" algn="l">
              <a:spcBef>
                <a:spcPts val="1000"/>
              </a:spcBef>
              <a:spcAft>
                <a:spcPts val="0"/>
              </a:spcAft>
              <a:buSzPts val="2000"/>
              <a:buChar char="-"/>
            </a:pPr>
            <a:r>
              <a:rPr lang="en-US" sz="2000"/>
              <a:t>Faraday Cage: failed due to extreme reflections that would make the placed object “invisible” to receiver</a:t>
            </a:r>
            <a:endParaRPr sz="2000"/>
          </a:p>
          <a:p>
            <a:pPr indent="0" lvl="0" marL="0" rtl="0" algn="l">
              <a:spcBef>
                <a:spcPts val="1000"/>
              </a:spcBef>
              <a:spcAft>
                <a:spcPts val="0"/>
              </a:spcAft>
              <a:buNone/>
            </a:pPr>
            <a:r>
              <a:t/>
            </a:r>
            <a:endParaRPr sz="500"/>
          </a:p>
          <a:p>
            <a:pPr indent="-355600" lvl="0" marL="457200" rtl="0" algn="l">
              <a:spcBef>
                <a:spcPts val="1000"/>
              </a:spcBef>
              <a:spcAft>
                <a:spcPts val="0"/>
              </a:spcAft>
              <a:buSzPts val="2000"/>
              <a:buChar char="-"/>
            </a:pPr>
            <a:r>
              <a:rPr lang="en-US" sz="2000"/>
              <a:t>Noise Issue: dBm data values would shift in different environments. </a:t>
            </a:r>
            <a:endParaRPr sz="2000"/>
          </a:p>
          <a:p>
            <a:pPr indent="-355600" lvl="1" marL="914400" rtl="0" algn="l">
              <a:lnSpc>
                <a:spcPct val="100000"/>
              </a:lnSpc>
              <a:spcBef>
                <a:spcPts val="0"/>
              </a:spcBef>
              <a:spcAft>
                <a:spcPts val="0"/>
              </a:spcAft>
              <a:buSzPts val="2000"/>
              <a:buChar char="-"/>
            </a:pPr>
            <a:r>
              <a:rPr lang="en-US" sz="2000"/>
              <a:t>First did tests to notice data shifts were proportional</a:t>
            </a:r>
            <a:endParaRPr sz="2000"/>
          </a:p>
          <a:p>
            <a:pPr indent="-355600" lvl="1" marL="914400" rtl="0" algn="l">
              <a:lnSpc>
                <a:spcPct val="100000"/>
              </a:lnSpc>
              <a:spcBef>
                <a:spcPts val="0"/>
              </a:spcBef>
              <a:spcAft>
                <a:spcPts val="0"/>
              </a:spcAft>
              <a:buSzPts val="2000"/>
              <a:buChar char="-"/>
            </a:pPr>
            <a:r>
              <a:rPr lang="en-US" sz="2000"/>
              <a:t>Then confirmed system followed space loss </a:t>
            </a:r>
            <a:r>
              <a:rPr lang="en-US" sz="2000"/>
              <a:t>1/r^2 </a:t>
            </a:r>
            <a:r>
              <a:rPr lang="en-US" sz="2000"/>
              <a:t>rule: -6 dBm per doubled distance. </a:t>
            </a:r>
            <a:r>
              <a:rPr lang="en-US" sz="1600"/>
              <a:t>ΔdB=20log10​(2)≈6dB.</a:t>
            </a:r>
            <a:r>
              <a:rPr lang="en-US" sz="1600">
                <a:latin typeface="Arial"/>
                <a:ea typeface="Arial"/>
                <a:cs typeface="Arial"/>
                <a:sym typeface="Arial"/>
              </a:rPr>
              <a:t> </a:t>
            </a:r>
            <a:endParaRPr sz="2500"/>
          </a:p>
          <a:p>
            <a:pPr indent="-355600" lvl="1" marL="914400" rtl="0" algn="l">
              <a:lnSpc>
                <a:spcPct val="100000"/>
              </a:lnSpc>
              <a:spcBef>
                <a:spcPts val="0"/>
              </a:spcBef>
              <a:spcAft>
                <a:spcPts val="0"/>
              </a:spcAft>
              <a:buSzPts val="2000"/>
              <a:buChar char="-"/>
            </a:pPr>
            <a:r>
              <a:rPr lang="en-US" sz="2000"/>
              <a:t>More tests confirmed noise/data variations coming from physical object </a:t>
            </a:r>
            <a:r>
              <a:rPr lang="en-US" sz="2000"/>
              <a:t>surroundings</a:t>
            </a:r>
            <a:r>
              <a:rPr lang="en-US" sz="2000"/>
              <a:t> such as people moving. </a:t>
            </a:r>
            <a:endParaRPr sz="2000"/>
          </a:p>
          <a:p>
            <a:pPr indent="-355600" lvl="1" marL="914400" rtl="0" algn="l">
              <a:lnSpc>
                <a:spcPct val="100000"/>
              </a:lnSpc>
              <a:spcBef>
                <a:spcPts val="0"/>
              </a:spcBef>
              <a:spcAft>
                <a:spcPts val="0"/>
              </a:spcAft>
              <a:buSzPts val="2000"/>
              <a:buChar char="-"/>
            </a:pPr>
            <a:r>
              <a:rPr lang="en-US" sz="2000"/>
              <a:t>Fast sampling code implemented to reduce movement variations</a:t>
            </a:r>
            <a:endParaRPr sz="2000"/>
          </a:p>
          <a:p>
            <a:pPr indent="0" lvl="0" marL="0" rtl="0" algn="l">
              <a:spcBef>
                <a:spcPts val="1000"/>
              </a:spcBef>
              <a:spcAft>
                <a:spcPts val="0"/>
              </a:spcAft>
              <a:buNone/>
            </a:pPr>
            <a:r>
              <a:t/>
            </a:r>
            <a:endParaRPr sz="2000"/>
          </a:p>
        </p:txBody>
      </p:sp>
      <p:sp>
        <p:nvSpPr>
          <p:cNvPr id="323" name="Google Shape;323;g3339b998483_1_1"/>
          <p:cNvSpPr txBox="1"/>
          <p:nvPr>
            <p:ph idx="12" type="sldNum"/>
          </p:nvPr>
        </p:nvSpPr>
        <p:spPr>
          <a:xfrm>
            <a:off x="11296610" y="6217622"/>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24" name="Google Shape;324;g3339b998483_1_1"/>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Important Research Progress</a:t>
            </a:r>
            <a:endParaRPr/>
          </a:p>
        </p:txBody>
      </p:sp>
      <p:pic>
        <p:nvPicPr>
          <p:cNvPr id="325" name="Google Shape;325;g3339b998483_1_1"/>
          <p:cNvPicPr preferRelativeResize="0"/>
          <p:nvPr/>
        </p:nvPicPr>
        <p:blipFill>
          <a:blip r:embed="rId3">
            <a:alphaModFix/>
          </a:blip>
          <a:stretch>
            <a:fillRect/>
          </a:stretch>
        </p:blipFill>
        <p:spPr>
          <a:xfrm>
            <a:off x="7509575" y="1215275"/>
            <a:ext cx="4266772" cy="4328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2f1ac0bd44_0_197"/>
          <p:cNvSpPr txBox="1"/>
          <p:nvPr>
            <p:ph idx="1" type="body"/>
          </p:nvPr>
        </p:nvSpPr>
        <p:spPr>
          <a:xfrm>
            <a:off x="316950" y="1208146"/>
            <a:ext cx="14020800" cy="5801700"/>
          </a:xfrm>
          <a:prstGeom prst="rect">
            <a:avLst/>
          </a:prstGeom>
        </p:spPr>
        <p:txBody>
          <a:bodyPr anchorCtr="0" anchor="t" bIns="45700" lIns="91425" spcFirstLastPara="1" rIns="91425" wrap="square" tIns="45700">
            <a:normAutofit/>
          </a:bodyPr>
          <a:lstStyle/>
          <a:p>
            <a:pPr indent="-419100" lvl="0" marL="609600" rtl="0" algn="l">
              <a:lnSpc>
                <a:spcPct val="150000"/>
              </a:lnSpc>
              <a:spcBef>
                <a:spcPts val="1000"/>
              </a:spcBef>
              <a:spcAft>
                <a:spcPts val="0"/>
              </a:spcAft>
              <a:buSzPts val="1800"/>
              <a:buChar char="•"/>
            </a:pPr>
            <a:r>
              <a:rPr lang="en-US"/>
              <a:t>Primary challenge: </a:t>
            </a:r>
            <a:r>
              <a:rPr lang="en-US"/>
              <a:t>scaling error at close ranges.</a:t>
            </a:r>
            <a:endParaRPr/>
          </a:p>
          <a:p>
            <a:pPr indent="-419100" lvl="0" marL="609600" rtl="0" algn="l">
              <a:lnSpc>
                <a:spcPct val="150000"/>
              </a:lnSpc>
              <a:spcBef>
                <a:spcPts val="0"/>
              </a:spcBef>
              <a:spcAft>
                <a:spcPts val="0"/>
              </a:spcAft>
              <a:buSzPts val="1800"/>
              <a:buChar char="•"/>
            </a:pPr>
            <a:r>
              <a:rPr lang="en-US"/>
              <a:t>Reducing pyEIT sensor count to eight sensors.</a:t>
            </a:r>
            <a:endParaRPr/>
          </a:p>
          <a:p>
            <a:pPr indent="-419100" lvl="0" marL="609600" rtl="0" algn="l">
              <a:lnSpc>
                <a:spcPct val="150000"/>
              </a:lnSpc>
              <a:spcBef>
                <a:spcPts val="0"/>
              </a:spcBef>
              <a:spcAft>
                <a:spcPts val="0"/>
              </a:spcAft>
              <a:buSzPts val="1800"/>
              <a:buChar char="•"/>
            </a:pPr>
            <a:r>
              <a:rPr lang="en-US"/>
              <a:t>Integrating sensors with hardware.</a:t>
            </a:r>
            <a:endParaRPr/>
          </a:p>
          <a:p>
            <a:pPr indent="-419100" lvl="0" marL="609600" rtl="0" algn="l">
              <a:lnSpc>
                <a:spcPct val="150000"/>
              </a:lnSpc>
              <a:spcBef>
                <a:spcPts val="0"/>
              </a:spcBef>
              <a:spcAft>
                <a:spcPts val="0"/>
              </a:spcAft>
              <a:buSzPts val="1800"/>
              <a:buChar char="•"/>
            </a:pPr>
            <a:r>
              <a:rPr lang="en-US"/>
              <a:t>Getting LoRa modules to communicate with each other.</a:t>
            </a:r>
            <a:endParaRPr/>
          </a:p>
          <a:p>
            <a:pPr indent="-419100" lvl="0" marL="609600" rtl="0" algn="l">
              <a:lnSpc>
                <a:spcPct val="150000"/>
              </a:lnSpc>
              <a:spcBef>
                <a:spcPts val="0"/>
              </a:spcBef>
              <a:spcAft>
                <a:spcPts val="0"/>
              </a:spcAft>
              <a:buSzPts val="1800"/>
              <a:buChar char="•"/>
            </a:pPr>
            <a:r>
              <a:rPr lang="en-US"/>
              <a:t>Reducing environmental noise disruption.</a:t>
            </a:r>
            <a:endParaRPr/>
          </a:p>
          <a:p>
            <a:pPr indent="-419100" lvl="0" marL="609600" rtl="0" algn="l">
              <a:lnSpc>
                <a:spcPct val="150000"/>
              </a:lnSpc>
              <a:spcBef>
                <a:spcPts val="0"/>
              </a:spcBef>
              <a:spcAft>
                <a:spcPts val="0"/>
              </a:spcAft>
              <a:buSzPts val="1800"/>
              <a:buChar char="•"/>
            </a:pPr>
            <a:r>
              <a:rPr lang="en-US"/>
              <a:t>Figuring out which imaging algorithm to use.</a:t>
            </a:r>
            <a:endParaRPr/>
          </a:p>
        </p:txBody>
      </p:sp>
      <p:sp>
        <p:nvSpPr>
          <p:cNvPr id="331" name="Google Shape;331;g32f1ac0bd44_0_197"/>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Challenges Overcome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32f1ac0bd44_0_202"/>
          <p:cNvSpPr txBox="1"/>
          <p:nvPr>
            <p:ph idx="1" type="body"/>
          </p:nvPr>
        </p:nvSpPr>
        <p:spPr>
          <a:xfrm>
            <a:off x="468725" y="897575"/>
            <a:ext cx="8545500" cy="5014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Some accomplishments we are proud of include:</a:t>
            </a:r>
            <a:endParaRPr sz="1800"/>
          </a:p>
          <a:p>
            <a:pPr indent="0" lvl="0" marL="0" rtl="0" algn="l">
              <a:spcBef>
                <a:spcPts val="1000"/>
              </a:spcBef>
              <a:spcAft>
                <a:spcPts val="0"/>
              </a:spcAft>
              <a:buClr>
                <a:schemeClr val="dk1"/>
              </a:buClr>
              <a:buSzPts val="1500"/>
              <a:buFont typeface="Arial"/>
              <a:buNone/>
            </a:pPr>
            <a:r>
              <a:t/>
            </a:r>
            <a:endParaRPr sz="1000"/>
          </a:p>
          <a:p>
            <a:pPr indent="-419100" lvl="0" marL="609600" rtl="0" algn="l">
              <a:spcBef>
                <a:spcPts val="1000"/>
              </a:spcBef>
              <a:spcAft>
                <a:spcPts val="0"/>
              </a:spcAft>
              <a:buClr>
                <a:schemeClr val="dk1"/>
              </a:buClr>
              <a:buSzPts val="1800"/>
              <a:buChar char="•"/>
            </a:pPr>
            <a:r>
              <a:rPr lang="en-US" sz="1800"/>
              <a:t>Getting LoRa PoC working</a:t>
            </a:r>
            <a:r>
              <a:rPr lang="en-US" sz="1800"/>
              <a:t>. </a:t>
            </a:r>
            <a:endParaRPr sz="1800"/>
          </a:p>
          <a:p>
            <a:pPr indent="-419100" lvl="0" marL="609600" rtl="0" algn="l">
              <a:spcBef>
                <a:spcPts val="1000"/>
              </a:spcBef>
              <a:spcAft>
                <a:spcPts val="0"/>
              </a:spcAft>
              <a:buClr>
                <a:schemeClr val="dk1"/>
              </a:buClr>
              <a:buSzPts val="1800"/>
              <a:buChar char="•"/>
            </a:pPr>
            <a:r>
              <a:rPr lang="en-US" sz="1800"/>
              <a:t>Detecting differences in RF signal strength based on object between sensors.</a:t>
            </a:r>
            <a:endParaRPr sz="1800"/>
          </a:p>
          <a:p>
            <a:pPr indent="-419100" lvl="0" marL="609600" rtl="0" algn="l">
              <a:spcBef>
                <a:spcPts val="1000"/>
              </a:spcBef>
              <a:spcAft>
                <a:spcPts val="0"/>
              </a:spcAft>
              <a:buClr>
                <a:schemeClr val="dk1"/>
              </a:buClr>
              <a:buSzPts val="1800"/>
              <a:buChar char="•"/>
            </a:pPr>
            <a:r>
              <a:rPr lang="en-US" sz="1800"/>
              <a:t>Getting some basic pyEIT tests working.</a:t>
            </a:r>
            <a:endParaRPr sz="1800"/>
          </a:p>
          <a:p>
            <a:pPr indent="-419100" lvl="0" marL="609600" rtl="0" algn="l">
              <a:spcBef>
                <a:spcPts val="1000"/>
              </a:spcBef>
              <a:spcAft>
                <a:spcPts val="0"/>
              </a:spcAft>
              <a:buClr>
                <a:schemeClr val="dk1"/>
              </a:buClr>
              <a:buSzPts val="1800"/>
              <a:buChar char="•"/>
            </a:pPr>
            <a:r>
              <a:rPr lang="en-US" sz="1800"/>
              <a:t>Producing images using pyEIT and simulated data.</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Working on this project made everyone learn lots about EIT/RF communication, such as:</a:t>
            </a:r>
            <a:endParaRPr sz="1800"/>
          </a:p>
          <a:p>
            <a:pPr indent="0" lvl="0" marL="0" rtl="0" algn="l">
              <a:spcBef>
                <a:spcPts val="1000"/>
              </a:spcBef>
              <a:spcAft>
                <a:spcPts val="0"/>
              </a:spcAft>
              <a:buNone/>
            </a:pPr>
            <a:r>
              <a:t/>
            </a:r>
            <a:endParaRPr sz="800"/>
          </a:p>
          <a:p>
            <a:pPr indent="-419100" lvl="0" marL="609600" rtl="0" algn="l">
              <a:spcBef>
                <a:spcPts val="1000"/>
              </a:spcBef>
              <a:spcAft>
                <a:spcPts val="0"/>
              </a:spcAft>
              <a:buClr>
                <a:schemeClr val="dk1"/>
              </a:buClr>
              <a:buSzPts val="1800"/>
              <a:buChar char="•"/>
            </a:pPr>
            <a:r>
              <a:rPr lang="en-US" sz="1800"/>
              <a:t>Basic architecture/structure of a variety of imaging libraries.</a:t>
            </a:r>
            <a:endParaRPr sz="1800"/>
          </a:p>
          <a:p>
            <a:pPr indent="-419100" lvl="0" marL="609600" rtl="0" algn="l">
              <a:spcBef>
                <a:spcPts val="1000"/>
              </a:spcBef>
              <a:spcAft>
                <a:spcPts val="0"/>
              </a:spcAft>
              <a:buClr>
                <a:schemeClr val="dk1"/>
              </a:buClr>
              <a:buSzPts val="1800"/>
              <a:buChar char="•"/>
            </a:pPr>
            <a:r>
              <a:rPr lang="en-US" sz="1800"/>
              <a:t>LoRa sensor to Arduino interfacing.</a:t>
            </a:r>
            <a:endParaRPr sz="1800"/>
          </a:p>
          <a:p>
            <a:pPr indent="-419100" lvl="0" marL="609600" rtl="0" algn="l">
              <a:spcBef>
                <a:spcPts val="1000"/>
              </a:spcBef>
              <a:spcAft>
                <a:spcPts val="0"/>
              </a:spcAft>
              <a:buClr>
                <a:schemeClr val="dk1"/>
              </a:buClr>
              <a:buSzPts val="1800"/>
              <a:buChar char="•"/>
            </a:pPr>
            <a:r>
              <a:rPr lang="en-US" sz="1800"/>
              <a:t>Using LoRa modules to transmit and receive data and measure the RSSI.</a:t>
            </a:r>
            <a:endParaRPr sz="1800"/>
          </a:p>
          <a:p>
            <a:pPr indent="-419100" lvl="0" marL="609600" rtl="0" algn="l">
              <a:spcBef>
                <a:spcPts val="1000"/>
              </a:spcBef>
              <a:spcAft>
                <a:spcPts val="0"/>
              </a:spcAft>
              <a:buClr>
                <a:schemeClr val="dk1"/>
              </a:buClr>
              <a:buSzPts val="1800"/>
              <a:buChar char="•"/>
            </a:pPr>
            <a:r>
              <a:rPr lang="en-US" sz="1800"/>
              <a:t>Measured signal intensity changes due to objects in the path of the radio signal.</a:t>
            </a:r>
            <a:endParaRPr sz="1800"/>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500"/>
              <a:buFont typeface="Arial"/>
              <a:buNone/>
            </a:pPr>
            <a:r>
              <a:t/>
            </a:r>
            <a:endParaRPr/>
          </a:p>
          <a:p>
            <a:pPr indent="0" lvl="0" marL="0" rtl="0" algn="l">
              <a:spcBef>
                <a:spcPts val="1000"/>
              </a:spcBef>
              <a:spcAft>
                <a:spcPts val="0"/>
              </a:spcAft>
              <a:buNone/>
            </a:pPr>
            <a:r>
              <a:t/>
            </a:r>
            <a:endParaRPr/>
          </a:p>
        </p:txBody>
      </p:sp>
      <p:sp>
        <p:nvSpPr>
          <p:cNvPr id="337" name="Google Shape;337;g32f1ac0bd44_0_202"/>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Accomplishments</a:t>
            </a:r>
            <a:endParaRPr/>
          </a:p>
        </p:txBody>
      </p:sp>
      <p:pic>
        <p:nvPicPr>
          <p:cNvPr id="338" name="Google Shape;338;g32f1ac0bd44_0_202"/>
          <p:cNvPicPr preferRelativeResize="0"/>
          <p:nvPr/>
        </p:nvPicPr>
        <p:blipFill>
          <a:blip r:embed="rId3">
            <a:alphaModFix/>
          </a:blip>
          <a:stretch>
            <a:fillRect/>
          </a:stretch>
        </p:blipFill>
        <p:spPr>
          <a:xfrm>
            <a:off x="9014250" y="960750"/>
            <a:ext cx="2926500" cy="2986200"/>
          </a:xfrm>
          <a:prstGeom prst="rect">
            <a:avLst/>
          </a:prstGeom>
          <a:noFill/>
          <a:ln>
            <a:noFill/>
          </a:ln>
        </p:spPr>
      </p:pic>
      <p:pic>
        <p:nvPicPr>
          <p:cNvPr id="339" name="Google Shape;339;g32f1ac0bd44_0_202"/>
          <p:cNvPicPr preferRelativeResize="0"/>
          <p:nvPr/>
        </p:nvPicPr>
        <p:blipFill>
          <a:blip r:embed="rId4">
            <a:alphaModFix/>
          </a:blip>
          <a:stretch>
            <a:fillRect/>
          </a:stretch>
        </p:blipFill>
        <p:spPr>
          <a:xfrm>
            <a:off x="8849848" y="4068291"/>
            <a:ext cx="2926500" cy="18437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2f1ac0bd44_0_207"/>
          <p:cNvSpPr txBox="1"/>
          <p:nvPr>
            <p:ph idx="1" type="body"/>
          </p:nvPr>
        </p:nvSpPr>
        <p:spPr>
          <a:xfrm>
            <a:off x="916650" y="1848725"/>
            <a:ext cx="4950300" cy="38112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US" sz="2000">
                <a:latin typeface="Lato"/>
                <a:ea typeface="Lato"/>
                <a:cs typeface="Lato"/>
                <a:sym typeface="Lato"/>
              </a:rPr>
              <a:t>Week 3 ~ Validate Faraday Cage Noise Reduction Strategy </a:t>
            </a:r>
            <a:endParaRPr sz="2000">
              <a:latin typeface="Lato"/>
              <a:ea typeface="Lato"/>
              <a:cs typeface="Lato"/>
              <a:sym typeface="Lato"/>
            </a:endParaRPr>
          </a:p>
          <a:p>
            <a:pPr indent="0" lvl="0" marL="0" rtl="0" algn="l">
              <a:lnSpc>
                <a:spcPct val="100000"/>
              </a:lnSpc>
              <a:spcBef>
                <a:spcPts val="1000"/>
              </a:spcBef>
              <a:spcAft>
                <a:spcPts val="0"/>
              </a:spcAft>
              <a:buNone/>
            </a:pPr>
            <a:r>
              <a:t/>
            </a:r>
            <a:endParaRPr sz="400">
              <a:latin typeface="Lato"/>
              <a:ea typeface="Lato"/>
              <a:cs typeface="Lato"/>
              <a:sym typeface="Lato"/>
            </a:endParaRPr>
          </a:p>
          <a:p>
            <a:pPr indent="0" lvl="0" marL="0" rtl="0" algn="l">
              <a:spcBef>
                <a:spcPts val="1000"/>
              </a:spcBef>
              <a:spcAft>
                <a:spcPts val="0"/>
              </a:spcAft>
              <a:buNone/>
            </a:pPr>
            <a:r>
              <a:rPr lang="en-US" sz="2000">
                <a:latin typeface="Lato"/>
                <a:ea typeface="Lato"/>
                <a:cs typeface="Lato"/>
                <a:sym typeface="Lato"/>
              </a:rPr>
              <a:t>Weeks 4 - 5  ~ Four Sensor Set up using RFM95</a:t>
            </a:r>
            <a:endParaRPr sz="2000">
              <a:latin typeface="Lato"/>
              <a:ea typeface="Lato"/>
              <a:cs typeface="Lato"/>
              <a:sym typeface="Lato"/>
            </a:endParaRPr>
          </a:p>
          <a:p>
            <a:pPr indent="0" lvl="0" marL="0" rtl="0" algn="l">
              <a:spcBef>
                <a:spcPts val="1000"/>
              </a:spcBef>
              <a:spcAft>
                <a:spcPts val="0"/>
              </a:spcAft>
              <a:buNone/>
            </a:pPr>
            <a:r>
              <a:t/>
            </a:r>
            <a:endParaRPr sz="400">
              <a:latin typeface="Lato"/>
              <a:ea typeface="Lato"/>
              <a:cs typeface="Lato"/>
              <a:sym typeface="Lato"/>
            </a:endParaRPr>
          </a:p>
          <a:p>
            <a:pPr indent="0" lvl="0" marL="0" rtl="0" algn="l">
              <a:spcBef>
                <a:spcPts val="1000"/>
              </a:spcBef>
              <a:spcAft>
                <a:spcPts val="0"/>
              </a:spcAft>
              <a:buNone/>
            </a:pPr>
            <a:r>
              <a:rPr lang="en-US" sz="2000">
                <a:latin typeface="Lato"/>
                <a:ea typeface="Lato"/>
                <a:cs typeface="Lato"/>
                <a:sym typeface="Lato"/>
              </a:rPr>
              <a:t>Week 6 ~ Integrate full pipeline with pyEIT</a:t>
            </a:r>
            <a:endParaRPr sz="2000">
              <a:latin typeface="Lato"/>
              <a:ea typeface="Lato"/>
              <a:cs typeface="Lato"/>
              <a:sym typeface="Lato"/>
            </a:endParaRPr>
          </a:p>
          <a:p>
            <a:pPr indent="0" lvl="0" marL="0" rtl="0" algn="l">
              <a:spcBef>
                <a:spcPts val="1000"/>
              </a:spcBef>
              <a:spcAft>
                <a:spcPts val="0"/>
              </a:spcAft>
              <a:buNone/>
            </a:pPr>
            <a:r>
              <a:t/>
            </a:r>
            <a:endParaRPr sz="400">
              <a:latin typeface="Lato"/>
              <a:ea typeface="Lato"/>
              <a:cs typeface="Lato"/>
              <a:sym typeface="Lato"/>
            </a:endParaRPr>
          </a:p>
          <a:p>
            <a:pPr indent="0" lvl="0" marL="0" rtl="0" algn="l">
              <a:spcBef>
                <a:spcPts val="1000"/>
              </a:spcBef>
              <a:spcAft>
                <a:spcPts val="0"/>
              </a:spcAft>
              <a:buNone/>
            </a:pPr>
            <a:r>
              <a:rPr lang="en-US" sz="2000">
                <a:latin typeface="Lato"/>
                <a:ea typeface="Lato"/>
                <a:cs typeface="Lato"/>
                <a:sym typeface="Lato"/>
              </a:rPr>
              <a:t>Week 7 ~ Minimize noise, plan strategies to maximize resolution</a:t>
            </a:r>
            <a:endParaRPr sz="2000">
              <a:latin typeface="Lato"/>
              <a:ea typeface="Lato"/>
              <a:cs typeface="Lato"/>
              <a:sym typeface="Lato"/>
            </a:endParaRPr>
          </a:p>
          <a:p>
            <a:pPr indent="0" lvl="0" marL="0" rtl="0" algn="l">
              <a:spcBef>
                <a:spcPts val="1000"/>
              </a:spcBef>
              <a:spcAft>
                <a:spcPts val="0"/>
              </a:spcAft>
              <a:buNone/>
            </a:pPr>
            <a:r>
              <a:t/>
            </a:r>
            <a:endParaRPr/>
          </a:p>
        </p:txBody>
      </p:sp>
      <p:sp>
        <p:nvSpPr>
          <p:cNvPr id="345" name="Google Shape;345;g32f1ac0bd44_0_207"/>
          <p:cNvSpPr txBox="1"/>
          <p:nvPr/>
        </p:nvSpPr>
        <p:spPr>
          <a:xfrm>
            <a:off x="6275450" y="1793500"/>
            <a:ext cx="4646100" cy="3294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2000">
                <a:solidFill>
                  <a:schemeClr val="dk1"/>
                </a:solidFill>
                <a:latin typeface="Lato"/>
                <a:ea typeface="Lato"/>
                <a:cs typeface="Lato"/>
                <a:sym typeface="Lato"/>
              </a:rPr>
              <a:t>Week 8 - 12 ~ Eight sensor setup, implement plans from week 7</a:t>
            </a:r>
            <a:endParaRPr sz="2000">
              <a:solidFill>
                <a:schemeClr val="dk1"/>
              </a:solidFill>
              <a:latin typeface="Lato"/>
              <a:ea typeface="Lato"/>
              <a:cs typeface="Lato"/>
              <a:sym typeface="Lato"/>
            </a:endParaRPr>
          </a:p>
          <a:p>
            <a:pPr indent="0" lvl="0" marL="0" rtl="0" algn="l">
              <a:lnSpc>
                <a:spcPct val="115000"/>
              </a:lnSpc>
              <a:spcBef>
                <a:spcPts val="1600"/>
              </a:spcBef>
              <a:spcAft>
                <a:spcPts val="0"/>
              </a:spcAft>
              <a:buNone/>
            </a:pPr>
            <a:r>
              <a:rPr lang="en-US" sz="2000">
                <a:solidFill>
                  <a:schemeClr val="dk1"/>
                </a:solidFill>
                <a:latin typeface="Lato"/>
                <a:ea typeface="Lato"/>
                <a:cs typeface="Lato"/>
                <a:sym typeface="Lato"/>
              </a:rPr>
              <a:t>Week 12 - 14 ~ Debug, Test, optimize presentation, h</a:t>
            </a:r>
            <a:r>
              <a:rPr lang="en-US" sz="2000">
                <a:solidFill>
                  <a:schemeClr val="dk1"/>
                </a:solidFill>
                <a:latin typeface="Lato"/>
                <a:ea typeface="Lato"/>
                <a:cs typeface="Lato"/>
                <a:sym typeface="Lato"/>
              </a:rPr>
              <a:t>ousing,</a:t>
            </a:r>
            <a:r>
              <a:rPr lang="en-US" sz="2000">
                <a:solidFill>
                  <a:schemeClr val="dk1"/>
                </a:solidFill>
                <a:latin typeface="Lato"/>
                <a:ea typeface="Lato"/>
                <a:cs typeface="Lato"/>
                <a:sym typeface="Lato"/>
              </a:rPr>
              <a:t> work on stretch goals (UI, material classification) </a:t>
            </a:r>
            <a:endParaRPr sz="2000">
              <a:solidFill>
                <a:schemeClr val="dk1"/>
              </a:solidFill>
              <a:latin typeface="Lato"/>
              <a:ea typeface="Lato"/>
              <a:cs typeface="Lato"/>
              <a:sym typeface="Lato"/>
            </a:endParaRPr>
          </a:p>
          <a:p>
            <a:pPr indent="0" lvl="0" marL="0" rtl="0" algn="l">
              <a:lnSpc>
                <a:spcPct val="115000"/>
              </a:lnSpc>
              <a:spcBef>
                <a:spcPts val="1600"/>
              </a:spcBef>
              <a:spcAft>
                <a:spcPts val="0"/>
              </a:spcAft>
              <a:buNone/>
            </a:pPr>
            <a:r>
              <a:rPr lang="en-US" sz="2000">
                <a:solidFill>
                  <a:schemeClr val="dk1"/>
                </a:solidFill>
                <a:latin typeface="Lato"/>
                <a:ea typeface="Lato"/>
                <a:cs typeface="Lato"/>
                <a:sym typeface="Lato"/>
              </a:rPr>
              <a:t>Week 15 ~ Finalize EXPO presentation</a:t>
            </a:r>
            <a:endParaRPr sz="2000">
              <a:solidFill>
                <a:schemeClr val="dk1"/>
              </a:solidFill>
              <a:latin typeface="Lato"/>
              <a:ea typeface="Lato"/>
              <a:cs typeface="Lato"/>
              <a:sym typeface="Lato"/>
            </a:endParaRPr>
          </a:p>
          <a:p>
            <a:pPr indent="0" lvl="0" marL="0" rtl="0" algn="l">
              <a:lnSpc>
                <a:spcPct val="115000"/>
              </a:lnSpc>
              <a:spcBef>
                <a:spcPts val="1600"/>
              </a:spcBef>
              <a:spcAft>
                <a:spcPts val="1600"/>
              </a:spcAft>
              <a:buNone/>
            </a:pPr>
            <a:r>
              <a:rPr lang="en-US" sz="2000">
                <a:solidFill>
                  <a:schemeClr val="dk1"/>
                </a:solidFill>
                <a:latin typeface="Lato"/>
                <a:ea typeface="Lato"/>
                <a:cs typeface="Lato"/>
                <a:sym typeface="Lato"/>
              </a:rPr>
              <a:t>Week 16 ~ Present at EXPO</a:t>
            </a:r>
            <a:endParaRPr sz="2000">
              <a:solidFill>
                <a:schemeClr val="dk1"/>
              </a:solidFill>
              <a:latin typeface="Lato"/>
              <a:ea typeface="Lato"/>
              <a:cs typeface="Lato"/>
              <a:sym typeface="Lato"/>
            </a:endParaRPr>
          </a:p>
        </p:txBody>
      </p:sp>
      <p:sp>
        <p:nvSpPr>
          <p:cNvPr id="346" name="Google Shape;346;g32f1ac0bd44_0_207"/>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Weekly Roadmap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2f1ac0bd44_0_173"/>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Budget</a:t>
            </a:r>
            <a:endParaRPr/>
          </a:p>
        </p:txBody>
      </p:sp>
      <p:sp>
        <p:nvSpPr>
          <p:cNvPr id="352" name="Google Shape;352;g32f1ac0bd44_0_173"/>
          <p:cNvSpPr txBox="1"/>
          <p:nvPr/>
        </p:nvSpPr>
        <p:spPr>
          <a:xfrm>
            <a:off x="829150" y="1363175"/>
            <a:ext cx="5382900" cy="4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latin typeface="Calibri"/>
                <a:ea typeface="Calibri"/>
                <a:cs typeface="Calibri"/>
                <a:sym typeface="Calibri"/>
              </a:rPr>
              <a:t>Total Allocated Amount: $1500</a:t>
            </a:r>
            <a:endParaRPr b="1"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chemeClr val="dk1"/>
                </a:solidFill>
                <a:highlight>
                  <a:srgbClr val="EA9999"/>
                </a:highlight>
                <a:latin typeface="Calibri"/>
                <a:ea typeface="Calibri"/>
                <a:cs typeface="Calibri"/>
                <a:sym typeface="Calibri"/>
              </a:rPr>
              <a:t>Amount Spent: ~ $724.36</a:t>
            </a:r>
            <a:endParaRPr sz="2800">
              <a:solidFill>
                <a:schemeClr val="dk1"/>
              </a:solidFill>
              <a:highlight>
                <a:srgbClr val="EA9999"/>
              </a:highlight>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chemeClr val="dk1"/>
                </a:solidFill>
                <a:highlight>
                  <a:srgbClr val="00FF00"/>
                </a:highlight>
                <a:latin typeface="Calibri"/>
                <a:ea typeface="Calibri"/>
                <a:cs typeface="Calibri"/>
                <a:sym typeface="Calibri"/>
              </a:rPr>
              <a:t>Amount Remaining: ~ $775.64</a:t>
            </a:r>
            <a:endParaRPr sz="2800">
              <a:solidFill>
                <a:schemeClr val="dk1"/>
              </a:solidFill>
              <a:highlight>
                <a:srgbClr val="00FF00"/>
              </a:highlight>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53" name="Google Shape;353;g32f1ac0bd44_0_173"/>
          <p:cNvSpPr txBox="1"/>
          <p:nvPr/>
        </p:nvSpPr>
        <p:spPr>
          <a:xfrm>
            <a:off x="6709050" y="1307950"/>
            <a:ext cx="5067300" cy="3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latin typeface="Calibri"/>
                <a:ea typeface="Calibri"/>
                <a:cs typeface="Calibri"/>
                <a:sym typeface="Calibri"/>
              </a:rPr>
              <a:t>Remaining costs:</a:t>
            </a:r>
            <a:endParaRPr b="1"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406400" lvl="0" marL="45720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Hardware enclosure: ~ $100</a:t>
            </a:r>
            <a:endParaRPr sz="2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406400" lvl="0" marL="45720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New Antennas: ~ $40</a:t>
            </a:r>
            <a:endParaRPr sz="28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406400" lvl="0" marL="457200" rtl="0" algn="l">
              <a:lnSpc>
                <a:spcPct val="10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Custom PCB: Free (Or up to $150 with circular format)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800">
                <a:solidFill>
                  <a:schemeClr val="dk1"/>
                </a:solidFill>
                <a:highlight>
                  <a:srgbClr val="00FF00"/>
                </a:highlight>
                <a:latin typeface="Calibri"/>
                <a:ea typeface="Calibri"/>
                <a:cs typeface="Calibri"/>
                <a:sym typeface="Calibri"/>
              </a:rPr>
              <a:t>Total Leftover: $485.64</a:t>
            </a:r>
            <a:endParaRPr sz="2800">
              <a:solidFill>
                <a:schemeClr val="dk1"/>
              </a:solidFill>
              <a:highlight>
                <a:srgbClr val="00FF00"/>
              </a:highlight>
              <a:latin typeface="Calibri"/>
              <a:ea typeface="Calibri"/>
              <a:cs typeface="Calibri"/>
              <a:sym typeface="Calibri"/>
            </a:endParaRPr>
          </a:p>
        </p:txBody>
      </p:sp>
      <p:sp>
        <p:nvSpPr>
          <p:cNvPr id="354" name="Google Shape;354;g32f1ac0bd44_0_173"/>
          <p:cNvSpPr txBox="1"/>
          <p:nvPr/>
        </p:nvSpPr>
        <p:spPr>
          <a:xfrm>
            <a:off x="415650" y="5466875"/>
            <a:ext cx="113607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Calibri"/>
                <a:ea typeface="Calibri"/>
                <a:cs typeface="Calibri"/>
                <a:sym typeface="Calibri"/>
              </a:rPr>
              <a:t>No concerns about staying in budget. Leftover amount possibly used for </a:t>
            </a:r>
            <a:r>
              <a:rPr lang="en-US" sz="2400">
                <a:solidFill>
                  <a:schemeClr val="dk1"/>
                </a:solidFill>
                <a:latin typeface="Calibri"/>
                <a:ea typeface="Calibri"/>
                <a:cs typeface="Calibri"/>
                <a:sym typeface="Calibri"/>
              </a:rPr>
              <a:t>noise </a:t>
            </a:r>
            <a:r>
              <a:rPr lang="en-US" sz="2400">
                <a:solidFill>
                  <a:schemeClr val="dk1"/>
                </a:solidFill>
                <a:latin typeface="Calibri"/>
                <a:ea typeface="Calibri"/>
                <a:cs typeface="Calibri"/>
                <a:sym typeface="Calibri"/>
              </a:rPr>
              <a:t>insulation.</a:t>
            </a:r>
            <a:endParaRPr sz="2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g30d879de13f_0_78"/>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chemeClr val="lt1"/>
                </a:solidFill>
              </a:rPr>
              <a:t>Team Members: Graham Snyder</a:t>
            </a:r>
            <a:endParaRPr>
              <a:solidFill>
                <a:schemeClr val="lt1"/>
              </a:solidFill>
            </a:endParaRPr>
          </a:p>
        </p:txBody>
      </p:sp>
      <p:sp>
        <p:nvSpPr>
          <p:cNvPr id="138" name="Google Shape;138;g30d879de13f_0_78"/>
          <p:cNvSpPr txBox="1"/>
          <p:nvPr>
            <p:ph idx="1" type="body"/>
          </p:nvPr>
        </p:nvSpPr>
        <p:spPr>
          <a:xfrm>
            <a:off x="838200" y="1089100"/>
            <a:ext cx="5935800" cy="4711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solidFill>
                  <a:schemeClr val="lt1"/>
                </a:solidFill>
              </a:rPr>
              <a:t>Primary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Budget/Logistics Manager</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Hardware Enclosure, RF Design</a:t>
            </a:r>
            <a:endParaRPr>
              <a:solidFill>
                <a:schemeClr val="lt1"/>
              </a:solidFill>
            </a:endParaRPr>
          </a:p>
          <a:p>
            <a:pPr indent="0" lvl="0" marL="0" rtl="0" algn="l">
              <a:lnSpc>
                <a:spcPct val="90000"/>
              </a:lnSpc>
              <a:spcBef>
                <a:spcPts val="1000"/>
              </a:spcBef>
              <a:spcAft>
                <a:spcPts val="0"/>
              </a:spcAft>
              <a:buSzPts val="1800"/>
              <a:buNone/>
            </a:pPr>
            <a:r>
              <a:t/>
            </a:r>
            <a:endParaRPr>
              <a:solidFill>
                <a:schemeClr val="lt1"/>
              </a:solidFill>
            </a:endParaRPr>
          </a:p>
          <a:p>
            <a:pPr indent="0" lvl="0" marL="0" rtl="0" algn="l">
              <a:lnSpc>
                <a:spcPct val="90000"/>
              </a:lnSpc>
              <a:spcBef>
                <a:spcPts val="1000"/>
              </a:spcBef>
              <a:spcAft>
                <a:spcPts val="0"/>
              </a:spcAft>
              <a:buSzPts val="1800"/>
              <a:buNone/>
            </a:pPr>
            <a:r>
              <a:rPr lang="en-US">
                <a:solidFill>
                  <a:schemeClr val="lt1"/>
                </a:solidFill>
              </a:rPr>
              <a:t>Backup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Customer Manager, Team Lead</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US">
                <a:solidFill>
                  <a:schemeClr val="lt1"/>
                </a:solidFill>
              </a:rPr>
              <a:t>Analog-Debugging, UI Development, Power Management</a:t>
            </a:r>
            <a:endParaRPr>
              <a:solidFill>
                <a:schemeClr val="lt1"/>
              </a:solidFill>
            </a:endParaRPr>
          </a:p>
        </p:txBody>
      </p:sp>
      <p:sp>
        <p:nvSpPr>
          <p:cNvPr id="139" name="Google Shape;139;g30d879de13f_0_78"/>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solidFill>
                  <a:schemeClr val="lt1"/>
                </a:solidFill>
              </a:rPr>
              <a:t>‹#›</a:t>
            </a:fld>
            <a:endParaRPr>
              <a:solidFill>
                <a:schemeClr val="lt1"/>
              </a:solidFill>
            </a:endParaRPr>
          </a:p>
        </p:txBody>
      </p:sp>
      <p:pic>
        <p:nvPicPr>
          <p:cNvPr id="140" name="Google Shape;140;g30d879de13f_0_78"/>
          <p:cNvPicPr preferRelativeResize="0"/>
          <p:nvPr/>
        </p:nvPicPr>
        <p:blipFill rotWithShape="1">
          <a:blip r:embed="rId4">
            <a:alphaModFix/>
          </a:blip>
          <a:srcRect b="0" l="0" r="0" t="0"/>
          <a:stretch/>
        </p:blipFill>
        <p:spPr>
          <a:xfrm>
            <a:off x="7568950" y="1276900"/>
            <a:ext cx="3723300" cy="4336200"/>
          </a:xfrm>
          <a:prstGeom prst="roundRect">
            <a:avLst>
              <a:gd fmla="val 0" name="adj"/>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32f1ac0bd44_0_151"/>
          <p:cNvSpPr txBox="1"/>
          <p:nvPr>
            <p:ph idx="1" type="body"/>
          </p:nvPr>
        </p:nvSpPr>
        <p:spPr>
          <a:xfrm>
            <a:off x="415650" y="1152949"/>
            <a:ext cx="11360700" cy="48060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Finding mean and standard deviation is computationally expensive</a:t>
            </a:r>
            <a:endParaRPr/>
          </a:p>
          <a:p>
            <a:pPr indent="-342900" lvl="0" marL="457200" rtl="0" algn="l">
              <a:lnSpc>
                <a:spcPct val="115000"/>
              </a:lnSpc>
              <a:spcBef>
                <a:spcPts val="0"/>
              </a:spcBef>
              <a:spcAft>
                <a:spcPts val="0"/>
              </a:spcAft>
              <a:buSzPts val="1800"/>
              <a:buChar char="•"/>
            </a:pPr>
            <a:r>
              <a:rPr lang="en-US"/>
              <a:t>Calculating mean and variance scales with polynomial time naively</a:t>
            </a:r>
            <a:endParaRPr/>
          </a:p>
          <a:p>
            <a:pPr indent="-342900" lvl="0" marL="457200" rtl="0" algn="l">
              <a:lnSpc>
                <a:spcPct val="115000"/>
              </a:lnSpc>
              <a:spcBef>
                <a:spcPts val="0"/>
              </a:spcBef>
              <a:spcAft>
                <a:spcPts val="0"/>
              </a:spcAft>
              <a:buSzPts val="1800"/>
              <a:buChar char="•"/>
            </a:pPr>
            <a:r>
              <a:rPr lang="en-US"/>
              <a:t>Using a modified version of Welford’s online algorithm, we can calculate the variance continuously in less than polynomial time</a:t>
            </a:r>
            <a:endParaRPr/>
          </a:p>
          <a:p>
            <a:pPr indent="-342900" lvl="0" marL="457200" rtl="0" algn="l">
              <a:lnSpc>
                <a:spcPct val="115000"/>
              </a:lnSpc>
              <a:spcBef>
                <a:spcPts val="0"/>
              </a:spcBef>
              <a:spcAft>
                <a:spcPts val="0"/>
              </a:spcAft>
              <a:buSzPts val="1800"/>
              <a:buChar char="•"/>
            </a:pPr>
            <a:r>
              <a:rPr lang="en-US"/>
              <a:t>The mean is also calculated in a less-than-polynomial time manner</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360" name="Google Shape;360;g32f1ac0bd44_0_151"/>
          <p:cNvPicPr preferRelativeResize="0"/>
          <p:nvPr/>
        </p:nvPicPr>
        <p:blipFill>
          <a:blip r:embed="rId3">
            <a:alphaModFix/>
          </a:blip>
          <a:stretch>
            <a:fillRect/>
          </a:stretch>
        </p:blipFill>
        <p:spPr>
          <a:xfrm>
            <a:off x="2387608" y="3899658"/>
            <a:ext cx="7416800" cy="1803400"/>
          </a:xfrm>
          <a:prstGeom prst="rect">
            <a:avLst/>
          </a:prstGeom>
          <a:noFill/>
          <a:ln cap="flat" cmpd="sng" w="28575">
            <a:solidFill>
              <a:srgbClr val="00FFFF"/>
            </a:solidFill>
            <a:prstDash val="solid"/>
            <a:round/>
            <a:headEnd len="sm" w="sm" type="none"/>
            <a:tailEnd len="sm" w="sm" type="none"/>
          </a:ln>
        </p:spPr>
      </p:pic>
      <p:sp>
        <p:nvSpPr>
          <p:cNvPr id="361" name="Google Shape;361;g32f1ac0bd44_0_151"/>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Cool Engineering Feature - Averaging Algorithm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2f1ac0bd44_0_213"/>
          <p:cNvSpPr txBox="1"/>
          <p:nvPr>
            <p:ph idx="1" type="body"/>
          </p:nvPr>
        </p:nvSpPr>
        <p:spPr>
          <a:xfrm>
            <a:off x="415650" y="924900"/>
            <a:ext cx="7356300" cy="5015100"/>
          </a:xfrm>
          <a:prstGeom prst="rect">
            <a:avLst/>
          </a:prstGeom>
        </p:spPr>
        <p:txBody>
          <a:bodyPr anchorCtr="0" anchor="t" bIns="45700" lIns="91425" spcFirstLastPara="1" rIns="91425" wrap="square" tIns="45700">
            <a:normAutofit lnSpcReduction="20000"/>
          </a:bodyPr>
          <a:lstStyle/>
          <a:p>
            <a:pPr indent="0" lvl="0" marL="0" marR="1620906" rtl="0" algn="l">
              <a:spcBef>
                <a:spcPts val="1000"/>
              </a:spcBef>
              <a:spcAft>
                <a:spcPts val="0"/>
              </a:spcAft>
              <a:buNone/>
            </a:pPr>
            <a:r>
              <a:t/>
            </a:r>
            <a:endParaRPr/>
          </a:p>
          <a:p>
            <a:pPr indent="-469900" lvl="0" marL="609600" marR="1620906" rtl="0" algn="l">
              <a:spcBef>
                <a:spcPts val="1000"/>
              </a:spcBef>
              <a:spcAft>
                <a:spcPts val="0"/>
              </a:spcAft>
              <a:buSzPts val="2600"/>
              <a:buChar char="●"/>
            </a:pPr>
            <a:r>
              <a:rPr lang="en-US" sz="2600"/>
              <a:t>At Expo we will have an RF system which </a:t>
            </a:r>
            <a:r>
              <a:rPr lang="en-US" sz="2600"/>
              <a:t>will image between </a:t>
            </a:r>
            <a:r>
              <a:rPr lang="en-US" sz="2600"/>
              <a:t>three different material objects based on dielectric properties</a:t>
            </a:r>
            <a:endParaRPr sz="2600"/>
          </a:p>
          <a:p>
            <a:pPr indent="0" lvl="0" marL="0" marR="1620906" rtl="0" algn="l">
              <a:spcBef>
                <a:spcPts val="1000"/>
              </a:spcBef>
              <a:spcAft>
                <a:spcPts val="0"/>
              </a:spcAft>
              <a:buNone/>
            </a:pPr>
            <a:r>
              <a:t/>
            </a:r>
            <a:endParaRPr sz="2600"/>
          </a:p>
          <a:p>
            <a:pPr indent="-469900" lvl="0" marL="609600" marR="1620906" rtl="0" algn="l">
              <a:spcBef>
                <a:spcPts val="1000"/>
              </a:spcBef>
              <a:spcAft>
                <a:spcPts val="0"/>
              </a:spcAft>
              <a:buSzPts val="2600"/>
              <a:buChar char="●"/>
            </a:pPr>
            <a:r>
              <a:rPr lang="en-US" sz="2600"/>
              <a:t>Primary Achievements → system which distinguishes objects on dielectric properties and images simulated data</a:t>
            </a:r>
            <a:endParaRPr sz="2600"/>
          </a:p>
          <a:p>
            <a:pPr indent="0" lvl="0" marL="0" rtl="0" algn="l">
              <a:spcBef>
                <a:spcPts val="1000"/>
              </a:spcBef>
              <a:spcAft>
                <a:spcPts val="0"/>
              </a:spcAft>
              <a:buNone/>
            </a:pPr>
            <a:r>
              <a:t/>
            </a:r>
            <a:endParaRPr sz="2600"/>
          </a:p>
          <a:p>
            <a:pPr indent="-469900" lvl="0" marL="609600" rtl="0" algn="l">
              <a:spcBef>
                <a:spcPts val="1000"/>
              </a:spcBef>
              <a:spcAft>
                <a:spcPts val="0"/>
              </a:spcAft>
              <a:buSzPts val="2600"/>
              <a:buChar char="●"/>
            </a:pPr>
            <a:r>
              <a:rPr lang="en-US" sz="2600"/>
              <a:t>Primary concerns → Imaging software resolution based on limited dBm data range from LoRa sensors. </a:t>
            </a:r>
            <a:br>
              <a:rPr lang="en-US" sz="2600"/>
            </a:br>
            <a:endParaRPr sz="2600"/>
          </a:p>
        </p:txBody>
      </p:sp>
      <p:sp>
        <p:nvSpPr>
          <p:cNvPr id="367" name="Google Shape;367;g32f1ac0bd44_0_213"/>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Summary</a:t>
            </a:r>
            <a:endParaRPr/>
          </a:p>
        </p:txBody>
      </p:sp>
      <p:pic>
        <p:nvPicPr>
          <p:cNvPr id="368" name="Google Shape;368;g32f1ac0bd44_0_213"/>
          <p:cNvPicPr preferRelativeResize="0"/>
          <p:nvPr/>
        </p:nvPicPr>
        <p:blipFill>
          <a:blip r:embed="rId3">
            <a:alphaModFix/>
          </a:blip>
          <a:stretch>
            <a:fillRect/>
          </a:stretch>
        </p:blipFill>
        <p:spPr>
          <a:xfrm>
            <a:off x="9236475" y="1076750"/>
            <a:ext cx="2539875" cy="2681151"/>
          </a:xfrm>
          <a:prstGeom prst="rect">
            <a:avLst/>
          </a:prstGeom>
          <a:noFill/>
          <a:ln>
            <a:noFill/>
          </a:ln>
        </p:spPr>
      </p:pic>
      <p:pic>
        <p:nvPicPr>
          <p:cNvPr id="369" name="Google Shape;369;g32f1ac0bd44_0_213"/>
          <p:cNvPicPr preferRelativeResize="0"/>
          <p:nvPr/>
        </p:nvPicPr>
        <p:blipFill>
          <a:blip r:embed="rId4">
            <a:alphaModFix/>
          </a:blip>
          <a:stretch>
            <a:fillRect/>
          </a:stretch>
        </p:blipFill>
        <p:spPr>
          <a:xfrm>
            <a:off x="6209775" y="1203563"/>
            <a:ext cx="2622676" cy="2427518"/>
          </a:xfrm>
          <a:prstGeom prst="rect">
            <a:avLst/>
          </a:prstGeom>
          <a:noFill/>
          <a:ln>
            <a:noFill/>
          </a:ln>
        </p:spPr>
      </p:pic>
      <p:pic>
        <p:nvPicPr>
          <p:cNvPr id="370" name="Google Shape;370;g32f1ac0bd44_0_213"/>
          <p:cNvPicPr preferRelativeResize="0"/>
          <p:nvPr/>
        </p:nvPicPr>
        <p:blipFill>
          <a:blip r:embed="rId5">
            <a:alphaModFix/>
          </a:blip>
          <a:stretch>
            <a:fillRect/>
          </a:stretch>
        </p:blipFill>
        <p:spPr>
          <a:xfrm>
            <a:off x="7150250" y="1775536"/>
            <a:ext cx="852173" cy="852173"/>
          </a:xfrm>
          <a:prstGeom prst="rect">
            <a:avLst/>
          </a:prstGeom>
          <a:noFill/>
          <a:ln>
            <a:noFill/>
          </a:ln>
        </p:spPr>
      </p:pic>
      <p:cxnSp>
        <p:nvCxnSpPr>
          <p:cNvPr id="371" name="Google Shape;371;g32f1ac0bd44_0_213"/>
          <p:cNvCxnSpPr/>
          <p:nvPr/>
        </p:nvCxnSpPr>
        <p:spPr>
          <a:xfrm>
            <a:off x="8104400" y="2312080"/>
            <a:ext cx="1767000" cy="0"/>
          </a:xfrm>
          <a:prstGeom prst="straightConnector1">
            <a:avLst/>
          </a:prstGeom>
          <a:noFill/>
          <a:ln cap="flat" cmpd="sng" w="38100">
            <a:solidFill>
              <a:srgbClr val="FFFF00"/>
            </a:solidFill>
            <a:prstDash val="solid"/>
            <a:round/>
            <a:headEnd len="med" w="med" type="none"/>
            <a:tailEnd len="med" w="med" type="triangle"/>
          </a:ln>
          <a:effectLst>
            <a:outerShdw blurRad="100013" rotWithShape="0" algn="bl" dir="5400000" dist="38100">
              <a:srgbClr val="000000">
                <a:alpha val="63000"/>
              </a:srgbClr>
            </a:outerShdw>
          </a:effectLst>
        </p:spPr>
      </p:cxnSp>
      <p:pic>
        <p:nvPicPr>
          <p:cNvPr id="372" name="Google Shape;372;g32f1ac0bd44_0_213"/>
          <p:cNvPicPr preferRelativeResize="0"/>
          <p:nvPr/>
        </p:nvPicPr>
        <p:blipFill rotWithShape="1">
          <a:blip r:embed="rId6">
            <a:alphaModFix/>
          </a:blip>
          <a:srcRect b="4110" l="0" r="0" t="8804"/>
          <a:stretch/>
        </p:blipFill>
        <p:spPr>
          <a:xfrm>
            <a:off x="7468125" y="4003275"/>
            <a:ext cx="3039549" cy="1840126"/>
          </a:xfrm>
          <a:prstGeom prst="rect">
            <a:avLst/>
          </a:prstGeom>
          <a:noFill/>
          <a:ln>
            <a:noFill/>
          </a:ln>
        </p:spPr>
      </p:pic>
      <p:pic>
        <p:nvPicPr>
          <p:cNvPr id="373" name="Google Shape;373;g32f1ac0bd44_0_213"/>
          <p:cNvPicPr preferRelativeResize="0"/>
          <p:nvPr/>
        </p:nvPicPr>
        <p:blipFill>
          <a:blip r:embed="rId7">
            <a:alphaModFix/>
          </a:blip>
          <a:stretch>
            <a:fillRect/>
          </a:stretch>
        </p:blipFill>
        <p:spPr>
          <a:xfrm rot="1117928">
            <a:off x="8214206" y="5046874"/>
            <a:ext cx="711197" cy="409365"/>
          </a:xfrm>
          <a:prstGeom prst="rect">
            <a:avLst/>
          </a:prstGeom>
          <a:noFill/>
          <a:ln>
            <a:noFill/>
          </a:ln>
        </p:spPr>
      </p:pic>
      <p:pic>
        <p:nvPicPr>
          <p:cNvPr id="374" name="Google Shape;374;g32f1ac0bd44_0_213"/>
          <p:cNvPicPr preferRelativeResize="0"/>
          <p:nvPr/>
        </p:nvPicPr>
        <p:blipFill>
          <a:blip r:embed="rId8">
            <a:alphaModFix/>
          </a:blip>
          <a:stretch>
            <a:fillRect/>
          </a:stretch>
        </p:blipFill>
        <p:spPr>
          <a:xfrm>
            <a:off x="10362600" y="3950462"/>
            <a:ext cx="1012175" cy="1945750"/>
          </a:xfrm>
          <a:prstGeom prst="rect">
            <a:avLst/>
          </a:prstGeom>
          <a:noFill/>
          <a:ln>
            <a:noFill/>
          </a:ln>
        </p:spPr>
      </p:pic>
      <p:pic>
        <p:nvPicPr>
          <p:cNvPr id="375" name="Google Shape;375;g32f1ac0bd44_0_213"/>
          <p:cNvPicPr preferRelativeResize="0"/>
          <p:nvPr/>
        </p:nvPicPr>
        <p:blipFill>
          <a:blip r:embed="rId9">
            <a:alphaModFix/>
          </a:blip>
          <a:stretch>
            <a:fillRect/>
          </a:stretch>
        </p:blipFill>
        <p:spPr>
          <a:xfrm>
            <a:off x="10505351" y="4361623"/>
            <a:ext cx="726671" cy="571061"/>
          </a:xfrm>
          <a:prstGeom prst="rect">
            <a:avLst/>
          </a:prstGeom>
          <a:noFill/>
          <a:ln>
            <a:noFill/>
          </a:ln>
        </p:spPr>
      </p:pic>
      <p:pic>
        <p:nvPicPr>
          <p:cNvPr id="376" name="Google Shape;376;g32f1ac0bd44_0_213"/>
          <p:cNvPicPr preferRelativeResize="0"/>
          <p:nvPr/>
        </p:nvPicPr>
        <p:blipFill>
          <a:blip r:embed="rId5">
            <a:alphaModFix/>
          </a:blip>
          <a:stretch>
            <a:fillRect/>
          </a:stretch>
        </p:blipFill>
        <p:spPr>
          <a:xfrm>
            <a:off x="8760760" y="4071152"/>
            <a:ext cx="613031" cy="613050"/>
          </a:xfrm>
          <a:prstGeom prst="rect">
            <a:avLst/>
          </a:prstGeom>
          <a:noFill/>
          <a:ln>
            <a:noFill/>
          </a:ln>
        </p:spPr>
      </p:pic>
      <p:sp>
        <p:nvSpPr>
          <p:cNvPr id="377" name="Google Shape;377;g32f1ac0bd44_0_213"/>
          <p:cNvSpPr txBox="1"/>
          <p:nvPr/>
        </p:nvSpPr>
        <p:spPr>
          <a:xfrm>
            <a:off x="9871400" y="4237325"/>
            <a:ext cx="423600" cy="5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700">
                <a:solidFill>
                  <a:srgbClr val="FFFF00"/>
                </a:solidFill>
                <a:latin typeface="Calibri"/>
                <a:ea typeface="Calibri"/>
                <a:cs typeface="Calibri"/>
                <a:sym typeface="Calibri"/>
              </a:rPr>
              <a:t>+</a:t>
            </a:r>
            <a:endParaRPr sz="5700">
              <a:solidFill>
                <a:srgbClr val="FFFF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32f1ac0bd44_0_218"/>
          <p:cNvSpPr txBox="1"/>
          <p:nvPr>
            <p:ph type="title"/>
          </p:nvPr>
        </p:nvSpPr>
        <p:spPr>
          <a:xfrm>
            <a:off x="3323550" y="1696975"/>
            <a:ext cx="5544900" cy="2342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7200"/>
              <a:t>Questions?</a:t>
            </a:r>
            <a:endParaRPr sz="7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3339b998483_1_97"/>
          <p:cNvSpPr txBox="1"/>
          <p:nvPr>
            <p:ph idx="12" type="sldNum"/>
          </p:nvPr>
        </p:nvSpPr>
        <p:spPr>
          <a:xfrm>
            <a:off x="11296610" y="6217622"/>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9" name="Google Shape;389;g3339b998483_1_97"/>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Auxiliary</a:t>
            </a:r>
            <a:r>
              <a:rPr lang="en-US"/>
              <a:t> Slide 1</a:t>
            </a:r>
            <a:endParaRPr/>
          </a:p>
        </p:txBody>
      </p:sp>
      <p:pic>
        <p:nvPicPr>
          <p:cNvPr id="390" name="Google Shape;390;g3339b998483_1_97"/>
          <p:cNvPicPr preferRelativeResize="0"/>
          <p:nvPr/>
        </p:nvPicPr>
        <p:blipFill rotWithShape="1">
          <a:blip r:embed="rId3">
            <a:alphaModFix/>
          </a:blip>
          <a:srcRect b="38033" l="0" r="0" t="23157"/>
          <a:stretch/>
        </p:blipFill>
        <p:spPr>
          <a:xfrm>
            <a:off x="1395225" y="996451"/>
            <a:ext cx="9401549" cy="4865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3339b998483_1_121"/>
          <p:cNvSpPr txBox="1"/>
          <p:nvPr>
            <p:ph idx="12" type="sldNum"/>
          </p:nvPr>
        </p:nvSpPr>
        <p:spPr>
          <a:xfrm>
            <a:off x="11296610" y="6217622"/>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97" name="Google Shape;397;g3339b998483_1_121"/>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Auxiliary Slide 2</a:t>
            </a:r>
            <a:endParaRPr/>
          </a:p>
        </p:txBody>
      </p:sp>
      <p:pic>
        <p:nvPicPr>
          <p:cNvPr id="398" name="Google Shape;398;g3339b998483_1_121"/>
          <p:cNvPicPr preferRelativeResize="0"/>
          <p:nvPr/>
        </p:nvPicPr>
        <p:blipFill rotWithShape="1">
          <a:blip r:embed="rId3">
            <a:alphaModFix/>
          </a:blip>
          <a:srcRect b="0" l="1117" r="0" t="0"/>
          <a:stretch/>
        </p:blipFill>
        <p:spPr>
          <a:xfrm>
            <a:off x="2400" y="803750"/>
            <a:ext cx="12198675" cy="5330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3339b998483_1_136"/>
          <p:cNvSpPr txBox="1"/>
          <p:nvPr>
            <p:ph idx="12" type="sldNum"/>
          </p:nvPr>
        </p:nvSpPr>
        <p:spPr>
          <a:xfrm>
            <a:off x="11296610" y="6217622"/>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05" name="Google Shape;405;g3339b998483_1_136"/>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Auxiliary Slide 3: Level 2 Diagram</a:t>
            </a:r>
            <a:endParaRPr/>
          </a:p>
        </p:txBody>
      </p:sp>
      <p:pic>
        <p:nvPicPr>
          <p:cNvPr id="406" name="Google Shape;406;g3339b998483_1_136"/>
          <p:cNvPicPr preferRelativeResize="0"/>
          <p:nvPr/>
        </p:nvPicPr>
        <p:blipFill rotWithShape="1">
          <a:blip r:embed="rId3">
            <a:alphaModFix/>
          </a:blip>
          <a:srcRect b="0" l="0" r="0" t="11363"/>
          <a:stretch/>
        </p:blipFill>
        <p:spPr>
          <a:xfrm>
            <a:off x="500688" y="916475"/>
            <a:ext cx="11190626" cy="48928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339b998483_1_144"/>
          <p:cNvSpPr txBox="1"/>
          <p:nvPr>
            <p:ph idx="12" type="sldNum"/>
          </p:nvPr>
        </p:nvSpPr>
        <p:spPr>
          <a:xfrm>
            <a:off x="11296610" y="6217622"/>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13" name="Google Shape;413;g3339b998483_1_144"/>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Auxiliary Slide 4: Level 1 Diagram</a:t>
            </a:r>
            <a:endParaRPr/>
          </a:p>
        </p:txBody>
      </p:sp>
      <p:pic>
        <p:nvPicPr>
          <p:cNvPr id="414" name="Google Shape;414;g3339b998483_1_144"/>
          <p:cNvPicPr preferRelativeResize="0"/>
          <p:nvPr/>
        </p:nvPicPr>
        <p:blipFill rotWithShape="1">
          <a:blip r:embed="rId3">
            <a:alphaModFix/>
          </a:blip>
          <a:srcRect b="0" l="7373" r="0" t="0"/>
          <a:stretch/>
        </p:blipFill>
        <p:spPr>
          <a:xfrm>
            <a:off x="1492863" y="804137"/>
            <a:ext cx="9206275" cy="5310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3339b998483_1_152"/>
          <p:cNvSpPr txBox="1"/>
          <p:nvPr>
            <p:ph idx="12" type="sldNum"/>
          </p:nvPr>
        </p:nvSpPr>
        <p:spPr>
          <a:xfrm>
            <a:off x="11296610" y="6217622"/>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21" name="Google Shape;421;g3339b998483_1_152"/>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Auxiliary Slide 5: PoC Data</a:t>
            </a:r>
            <a:endParaRPr/>
          </a:p>
        </p:txBody>
      </p:sp>
      <p:pic>
        <p:nvPicPr>
          <p:cNvPr id="422" name="Google Shape;422;g3339b998483_1_152"/>
          <p:cNvPicPr preferRelativeResize="0"/>
          <p:nvPr/>
        </p:nvPicPr>
        <p:blipFill>
          <a:blip r:embed="rId3">
            <a:alphaModFix/>
          </a:blip>
          <a:stretch>
            <a:fillRect/>
          </a:stretch>
        </p:blipFill>
        <p:spPr>
          <a:xfrm>
            <a:off x="2251775" y="883475"/>
            <a:ext cx="7688452" cy="5183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g30d879de13f_2_7"/>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chemeClr val="lt1"/>
                </a:solidFill>
              </a:rPr>
              <a:t>Team Members: Gavin Unrue</a:t>
            </a:r>
            <a:endParaRPr>
              <a:solidFill>
                <a:schemeClr val="lt1"/>
              </a:solidFill>
            </a:endParaRPr>
          </a:p>
        </p:txBody>
      </p:sp>
      <p:sp>
        <p:nvSpPr>
          <p:cNvPr id="147" name="Google Shape;147;g30d879de13f_2_7"/>
          <p:cNvSpPr txBox="1"/>
          <p:nvPr>
            <p:ph idx="1" type="body"/>
          </p:nvPr>
        </p:nvSpPr>
        <p:spPr>
          <a:xfrm>
            <a:off x="838200" y="1089100"/>
            <a:ext cx="4251600" cy="4711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solidFill>
                  <a:schemeClr val="lt1"/>
                </a:solidFill>
              </a:rPr>
              <a:t>Primary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Software Engineer</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Morale Manager</a:t>
            </a:r>
            <a:endParaRPr>
              <a:solidFill>
                <a:schemeClr val="lt1"/>
              </a:solidFill>
            </a:endParaRPr>
          </a:p>
          <a:p>
            <a:pPr indent="0" lvl="0" marL="0" rtl="0" algn="l">
              <a:lnSpc>
                <a:spcPct val="90000"/>
              </a:lnSpc>
              <a:spcBef>
                <a:spcPts val="1000"/>
              </a:spcBef>
              <a:spcAft>
                <a:spcPts val="0"/>
              </a:spcAft>
              <a:buSzPts val="1800"/>
              <a:buNone/>
            </a:pPr>
            <a:r>
              <a:t/>
            </a:r>
            <a:endParaRPr>
              <a:solidFill>
                <a:schemeClr val="lt1"/>
              </a:solidFill>
            </a:endParaRPr>
          </a:p>
          <a:p>
            <a:pPr indent="0" lvl="0" marL="0" rtl="0" algn="l">
              <a:lnSpc>
                <a:spcPct val="90000"/>
              </a:lnSpc>
              <a:spcBef>
                <a:spcPts val="1000"/>
              </a:spcBef>
              <a:spcAft>
                <a:spcPts val="0"/>
              </a:spcAft>
              <a:buSzPts val="1800"/>
              <a:buNone/>
            </a:pPr>
            <a:r>
              <a:rPr lang="en-US">
                <a:solidFill>
                  <a:schemeClr val="lt1"/>
                </a:solidFill>
              </a:rPr>
              <a:t>Backup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PCB Design</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Assignment Schedule Manager</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Embedded Systems Engineer </a:t>
            </a:r>
            <a:endParaRPr>
              <a:solidFill>
                <a:schemeClr val="lt1"/>
              </a:solidFill>
            </a:endParaRPr>
          </a:p>
        </p:txBody>
      </p:sp>
      <p:sp>
        <p:nvSpPr>
          <p:cNvPr id="148" name="Google Shape;148;g30d879de13f_2_7"/>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solidFill>
                  <a:schemeClr val="lt1"/>
                </a:solidFill>
              </a:rPr>
              <a:t>‹#›</a:t>
            </a:fld>
            <a:endParaRPr>
              <a:solidFill>
                <a:schemeClr val="lt1"/>
              </a:solidFill>
            </a:endParaRPr>
          </a:p>
        </p:txBody>
      </p:sp>
      <p:pic>
        <p:nvPicPr>
          <p:cNvPr id="149" name="Google Shape;149;g30d879de13f_2_7"/>
          <p:cNvPicPr preferRelativeResize="0"/>
          <p:nvPr/>
        </p:nvPicPr>
        <p:blipFill rotWithShape="1">
          <a:blip r:embed="rId4">
            <a:alphaModFix/>
          </a:blip>
          <a:srcRect b="0" l="0" r="0" t="0"/>
          <a:stretch/>
        </p:blipFill>
        <p:spPr>
          <a:xfrm>
            <a:off x="5648824" y="1121325"/>
            <a:ext cx="5704975" cy="461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g30d879de13f_4_0"/>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chemeClr val="lt1"/>
                </a:solidFill>
              </a:rPr>
              <a:t>Team Members: Peter Braza</a:t>
            </a:r>
            <a:endParaRPr>
              <a:solidFill>
                <a:schemeClr val="lt1"/>
              </a:solidFill>
            </a:endParaRPr>
          </a:p>
        </p:txBody>
      </p:sp>
      <p:sp>
        <p:nvSpPr>
          <p:cNvPr id="156" name="Google Shape;156;g30d879de13f_4_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solidFill>
                  <a:schemeClr val="lt1"/>
                </a:solidFill>
              </a:rPr>
              <a:t>‹#›</a:t>
            </a:fld>
            <a:endParaRPr>
              <a:solidFill>
                <a:schemeClr val="lt1"/>
              </a:solidFill>
            </a:endParaRPr>
          </a:p>
        </p:txBody>
      </p:sp>
      <p:pic>
        <p:nvPicPr>
          <p:cNvPr id="157" name="Google Shape;157;g30d879de13f_4_0"/>
          <p:cNvPicPr preferRelativeResize="0"/>
          <p:nvPr/>
        </p:nvPicPr>
        <p:blipFill rotWithShape="1">
          <a:blip r:embed="rId4">
            <a:alphaModFix/>
          </a:blip>
          <a:srcRect b="0" l="0" r="0" t="0"/>
          <a:stretch/>
        </p:blipFill>
        <p:spPr>
          <a:xfrm>
            <a:off x="7285125" y="1157671"/>
            <a:ext cx="3486100" cy="4214050"/>
          </a:xfrm>
          <a:prstGeom prst="rect">
            <a:avLst/>
          </a:prstGeom>
          <a:noFill/>
          <a:ln>
            <a:noFill/>
          </a:ln>
        </p:spPr>
      </p:pic>
      <p:sp>
        <p:nvSpPr>
          <p:cNvPr id="158" name="Google Shape;158;g30d879de13f_4_0"/>
          <p:cNvSpPr txBox="1"/>
          <p:nvPr>
            <p:ph idx="1" type="body"/>
          </p:nvPr>
        </p:nvSpPr>
        <p:spPr>
          <a:xfrm>
            <a:off x="838200" y="1089100"/>
            <a:ext cx="5360700" cy="4711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solidFill>
                  <a:schemeClr val="lt1"/>
                </a:solidFill>
              </a:rPr>
              <a:t>Primary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Embedded Systems Engineer</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Customer Manager</a:t>
            </a:r>
            <a:endParaRPr>
              <a:solidFill>
                <a:schemeClr val="lt1"/>
              </a:solidFill>
            </a:endParaRPr>
          </a:p>
          <a:p>
            <a:pPr indent="0" lvl="0" marL="0" rtl="0" algn="l">
              <a:lnSpc>
                <a:spcPct val="90000"/>
              </a:lnSpc>
              <a:spcBef>
                <a:spcPts val="1000"/>
              </a:spcBef>
              <a:spcAft>
                <a:spcPts val="0"/>
              </a:spcAft>
              <a:buSzPts val="1800"/>
              <a:buNone/>
            </a:pPr>
            <a:r>
              <a:t/>
            </a:r>
            <a:endParaRPr>
              <a:solidFill>
                <a:schemeClr val="lt1"/>
              </a:solidFill>
            </a:endParaRPr>
          </a:p>
          <a:p>
            <a:pPr indent="0" lvl="0" marL="0" rtl="0" algn="l">
              <a:lnSpc>
                <a:spcPct val="90000"/>
              </a:lnSpc>
              <a:spcBef>
                <a:spcPts val="1000"/>
              </a:spcBef>
              <a:spcAft>
                <a:spcPts val="0"/>
              </a:spcAft>
              <a:buSzPts val="1800"/>
              <a:buNone/>
            </a:pPr>
            <a:r>
              <a:rPr lang="en-US">
                <a:solidFill>
                  <a:schemeClr val="lt1"/>
                </a:solidFill>
              </a:rPr>
              <a:t>Backup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Power Management</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Testing</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Analog Debugging</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Project Schedule Manager</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g30d879de13f_3_0"/>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chemeClr val="lt1"/>
                </a:solidFill>
              </a:rPr>
              <a:t>Team Members: Ahmed Khan</a:t>
            </a:r>
            <a:endParaRPr>
              <a:solidFill>
                <a:schemeClr val="lt1"/>
              </a:solidFill>
            </a:endParaRPr>
          </a:p>
        </p:txBody>
      </p:sp>
      <p:sp>
        <p:nvSpPr>
          <p:cNvPr id="165" name="Google Shape;165;g30d879de13f_3_0"/>
          <p:cNvSpPr txBox="1"/>
          <p:nvPr>
            <p:ph idx="1" type="body"/>
          </p:nvPr>
        </p:nvSpPr>
        <p:spPr>
          <a:xfrm>
            <a:off x="838200" y="1089100"/>
            <a:ext cx="49674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solidFill>
                  <a:schemeClr val="lt1"/>
                </a:solidFill>
              </a:rPr>
              <a:t>Primary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PCB Design</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Analog Debugging</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Communications Manager</a:t>
            </a:r>
            <a:endParaRPr>
              <a:solidFill>
                <a:schemeClr val="lt1"/>
              </a:solidFill>
            </a:endParaRPr>
          </a:p>
          <a:p>
            <a:pPr indent="0" lvl="0" marL="0" rtl="0" algn="l">
              <a:lnSpc>
                <a:spcPct val="90000"/>
              </a:lnSpc>
              <a:spcBef>
                <a:spcPts val="1000"/>
              </a:spcBef>
              <a:spcAft>
                <a:spcPts val="0"/>
              </a:spcAft>
              <a:buSzPts val="1800"/>
              <a:buNone/>
            </a:pPr>
            <a:r>
              <a:t/>
            </a:r>
            <a:endParaRPr>
              <a:solidFill>
                <a:schemeClr val="lt1"/>
              </a:solidFill>
            </a:endParaRPr>
          </a:p>
          <a:p>
            <a:pPr indent="0" lvl="0" marL="0" rtl="0" algn="l">
              <a:lnSpc>
                <a:spcPct val="90000"/>
              </a:lnSpc>
              <a:spcBef>
                <a:spcPts val="1000"/>
              </a:spcBef>
              <a:spcAft>
                <a:spcPts val="0"/>
              </a:spcAft>
              <a:buSzPts val="1800"/>
              <a:buNone/>
            </a:pPr>
            <a:r>
              <a:rPr lang="en-US">
                <a:solidFill>
                  <a:schemeClr val="lt1"/>
                </a:solidFill>
              </a:rPr>
              <a:t>Backup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RF Design</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System Architect</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Morale Manager</a:t>
            </a:r>
            <a:endParaRPr/>
          </a:p>
        </p:txBody>
      </p:sp>
      <p:sp>
        <p:nvSpPr>
          <p:cNvPr id="166" name="Google Shape;166;g30d879de13f_3_0"/>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solidFill>
                  <a:schemeClr val="lt1"/>
                </a:solidFill>
              </a:rPr>
              <a:t>‹#›</a:t>
            </a:fld>
            <a:endParaRPr>
              <a:solidFill>
                <a:schemeClr val="lt1"/>
              </a:solidFill>
            </a:endParaRPr>
          </a:p>
        </p:txBody>
      </p:sp>
      <p:pic>
        <p:nvPicPr>
          <p:cNvPr id="167" name="Google Shape;167;g30d879de13f_3_0"/>
          <p:cNvPicPr preferRelativeResize="0"/>
          <p:nvPr/>
        </p:nvPicPr>
        <p:blipFill rotWithShape="1">
          <a:blip r:embed="rId4">
            <a:alphaModFix/>
          </a:blip>
          <a:srcRect b="0" l="0" r="0" t="12929"/>
          <a:stretch/>
        </p:blipFill>
        <p:spPr>
          <a:xfrm>
            <a:off x="7204925" y="1183637"/>
            <a:ext cx="3868224" cy="4490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30e2d892291_0_8"/>
          <p:cNvSpPr txBox="1"/>
          <p:nvPr>
            <p:ph type="title"/>
          </p:nvPr>
        </p:nvSpPr>
        <p:spPr>
          <a:xfrm>
            <a:off x="838200" y="60356"/>
            <a:ext cx="10515600" cy="67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chemeClr val="lt1"/>
                </a:solidFill>
              </a:rPr>
              <a:t>Team Members: Gustavo Sanchez Sanchez Jr.</a:t>
            </a:r>
            <a:endParaRPr>
              <a:solidFill>
                <a:schemeClr val="lt1"/>
              </a:solidFill>
            </a:endParaRPr>
          </a:p>
        </p:txBody>
      </p:sp>
      <p:sp>
        <p:nvSpPr>
          <p:cNvPr id="174" name="Google Shape;174;g30e2d892291_0_8"/>
          <p:cNvSpPr txBox="1"/>
          <p:nvPr>
            <p:ph idx="12" type="sldNum"/>
          </p:nvPr>
        </p:nvSpPr>
        <p:spPr>
          <a:xfrm>
            <a:off x="11492916" y="5809333"/>
            <a:ext cx="699000" cy="36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solidFill>
                  <a:schemeClr val="lt1"/>
                </a:solidFill>
              </a:rPr>
              <a:t>‹#›</a:t>
            </a:fld>
            <a:endParaRPr>
              <a:solidFill>
                <a:schemeClr val="lt1"/>
              </a:solidFill>
            </a:endParaRPr>
          </a:p>
        </p:txBody>
      </p:sp>
      <p:pic>
        <p:nvPicPr>
          <p:cNvPr id="175" name="Google Shape;175;g30e2d892291_0_8"/>
          <p:cNvPicPr preferRelativeResize="0"/>
          <p:nvPr/>
        </p:nvPicPr>
        <p:blipFill rotWithShape="1">
          <a:blip r:embed="rId4">
            <a:alphaModFix/>
          </a:blip>
          <a:srcRect b="0" l="0" r="0" t="18160"/>
          <a:stretch/>
        </p:blipFill>
        <p:spPr>
          <a:xfrm>
            <a:off x="8042525" y="1513925"/>
            <a:ext cx="3509900" cy="3830150"/>
          </a:xfrm>
          <a:prstGeom prst="rect">
            <a:avLst/>
          </a:prstGeom>
          <a:noFill/>
          <a:ln>
            <a:noFill/>
          </a:ln>
        </p:spPr>
      </p:pic>
      <p:sp>
        <p:nvSpPr>
          <p:cNvPr id="176" name="Google Shape;176;g30e2d892291_0_8"/>
          <p:cNvSpPr txBox="1"/>
          <p:nvPr>
            <p:ph idx="1" type="body"/>
          </p:nvPr>
        </p:nvSpPr>
        <p:spPr>
          <a:xfrm>
            <a:off x="838200" y="1089100"/>
            <a:ext cx="73617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a:solidFill>
                  <a:schemeClr val="lt1"/>
                </a:solidFill>
              </a:rPr>
              <a:t>Primary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Project and Assignments Schedule Manager</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Test Engineering</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Power Management</a:t>
            </a:r>
            <a:endParaRPr>
              <a:solidFill>
                <a:schemeClr val="lt1"/>
              </a:solidFill>
            </a:endParaRPr>
          </a:p>
          <a:p>
            <a:pPr indent="0" lvl="0" marL="0" rtl="0" algn="l">
              <a:lnSpc>
                <a:spcPct val="90000"/>
              </a:lnSpc>
              <a:spcBef>
                <a:spcPts val="1000"/>
              </a:spcBef>
              <a:spcAft>
                <a:spcPts val="0"/>
              </a:spcAft>
              <a:buSzPts val="1800"/>
              <a:buNone/>
            </a:pPr>
            <a:r>
              <a:t/>
            </a:r>
            <a:endParaRPr>
              <a:solidFill>
                <a:schemeClr val="lt1"/>
              </a:solidFill>
            </a:endParaRPr>
          </a:p>
          <a:p>
            <a:pPr indent="0" lvl="0" marL="0" rtl="0" algn="l">
              <a:lnSpc>
                <a:spcPct val="90000"/>
              </a:lnSpc>
              <a:spcBef>
                <a:spcPts val="1000"/>
              </a:spcBef>
              <a:spcAft>
                <a:spcPts val="0"/>
              </a:spcAft>
              <a:buSzPts val="1800"/>
              <a:buNone/>
            </a:pPr>
            <a:r>
              <a:rPr lang="en-US">
                <a:solidFill>
                  <a:schemeClr val="lt1"/>
                </a:solidFill>
              </a:rPr>
              <a:t>Backup roles:</a:t>
            </a:r>
            <a:endParaRPr>
              <a:solidFill>
                <a:schemeClr val="lt1"/>
              </a:solidFill>
            </a:endParaRPr>
          </a:p>
          <a:p>
            <a:pPr indent="-342900" lvl="0" marL="457200" rtl="0" algn="l">
              <a:lnSpc>
                <a:spcPct val="90000"/>
              </a:lnSpc>
              <a:spcBef>
                <a:spcPts val="1000"/>
              </a:spcBef>
              <a:spcAft>
                <a:spcPts val="0"/>
              </a:spcAft>
              <a:buClr>
                <a:schemeClr val="lt1"/>
              </a:buClr>
              <a:buSzPts val="1800"/>
              <a:buChar char="-"/>
            </a:pPr>
            <a:r>
              <a:rPr lang="en-US">
                <a:solidFill>
                  <a:schemeClr val="lt1"/>
                </a:solidFill>
              </a:rPr>
              <a:t>Communications Manager</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Team Lead</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Analog Debugging</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Software Engineering</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2f1ac0bd44_0_109"/>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Product Overview</a:t>
            </a:r>
            <a:endParaRPr/>
          </a:p>
        </p:txBody>
      </p:sp>
      <p:sp>
        <p:nvSpPr>
          <p:cNvPr id="182" name="Google Shape;182;g32f1ac0bd44_0_109"/>
          <p:cNvSpPr txBox="1"/>
          <p:nvPr>
            <p:ph idx="1" type="body"/>
          </p:nvPr>
        </p:nvSpPr>
        <p:spPr>
          <a:xfrm>
            <a:off x="970200" y="1268898"/>
            <a:ext cx="10251600" cy="4256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500"/>
              <a:t>The RF Impedance Vision is a one foot diameter sensor platform designed to image the encircled region using RF transceivers placed along the circumference of the platform. These sensors transmit and receive RF signals which are used to generate a top-down 2D image of the region and measure the electrical properties of objects placed in the sensing region. A conductor, insulator, and water-based material will be tested.</a:t>
            </a:r>
            <a:endParaRPr sz="2500"/>
          </a:p>
          <a:p>
            <a:pPr indent="0" lvl="0" marL="0" rtl="0" algn="l">
              <a:spcBef>
                <a:spcPts val="1000"/>
              </a:spcBef>
              <a:spcAft>
                <a:spcPts val="0"/>
              </a:spcAft>
              <a:buNone/>
            </a:pPr>
            <a:r>
              <a:t/>
            </a:r>
            <a:endParaRPr sz="2500"/>
          </a:p>
          <a:p>
            <a:pPr indent="0" lvl="0" marL="0" rtl="0" algn="l">
              <a:spcBef>
                <a:spcPts val="1000"/>
              </a:spcBef>
              <a:spcAft>
                <a:spcPts val="0"/>
              </a:spcAft>
              <a:buNone/>
            </a:pPr>
            <a:r>
              <a:t/>
            </a:r>
            <a:endParaRPr sz="2500"/>
          </a:p>
          <a:p>
            <a:pPr indent="0" lvl="0" marL="0" marR="5040419" rtl="0" algn="l">
              <a:spcBef>
                <a:spcPts val="1000"/>
              </a:spcBef>
              <a:spcAft>
                <a:spcPts val="0"/>
              </a:spcAft>
              <a:buNone/>
            </a:pPr>
            <a:r>
              <a:rPr lang="en-US" sz="2500"/>
              <a:t>This project is a </a:t>
            </a:r>
            <a:r>
              <a:rPr b="1" lang="en-US" sz="2500"/>
              <a:t>research exploration</a:t>
            </a:r>
            <a:r>
              <a:rPr lang="en-US" sz="2500"/>
              <a:t> into determining if RF EIT is a viable technology.</a:t>
            </a:r>
            <a:endParaRPr sz="2500"/>
          </a:p>
        </p:txBody>
      </p:sp>
      <p:pic>
        <p:nvPicPr>
          <p:cNvPr id="183" name="Google Shape;183;g32f1ac0bd44_0_109"/>
          <p:cNvPicPr preferRelativeResize="0"/>
          <p:nvPr/>
        </p:nvPicPr>
        <p:blipFill>
          <a:blip r:embed="rId3">
            <a:alphaModFix/>
          </a:blip>
          <a:stretch>
            <a:fillRect/>
          </a:stretch>
        </p:blipFill>
        <p:spPr>
          <a:xfrm rot="1144365">
            <a:off x="8107744" y="4867070"/>
            <a:ext cx="997638" cy="585710"/>
          </a:xfrm>
          <a:prstGeom prst="rect">
            <a:avLst/>
          </a:prstGeom>
          <a:noFill/>
          <a:ln>
            <a:noFill/>
          </a:ln>
        </p:spPr>
      </p:pic>
      <p:pic>
        <p:nvPicPr>
          <p:cNvPr id="184" name="Google Shape;184;g32f1ac0bd44_0_109"/>
          <p:cNvPicPr preferRelativeResize="0"/>
          <p:nvPr/>
        </p:nvPicPr>
        <p:blipFill rotWithShape="1">
          <a:blip r:embed="rId4">
            <a:alphaModFix/>
          </a:blip>
          <a:srcRect b="4110" l="0" r="0" t="8804"/>
          <a:stretch/>
        </p:blipFill>
        <p:spPr>
          <a:xfrm>
            <a:off x="6833150" y="3561525"/>
            <a:ext cx="3548183" cy="2278076"/>
          </a:xfrm>
          <a:prstGeom prst="rect">
            <a:avLst/>
          </a:prstGeom>
          <a:noFill/>
          <a:ln>
            <a:noFill/>
          </a:ln>
        </p:spPr>
      </p:pic>
      <p:pic>
        <p:nvPicPr>
          <p:cNvPr id="185" name="Google Shape;185;g32f1ac0bd44_0_109"/>
          <p:cNvPicPr preferRelativeResize="0"/>
          <p:nvPr/>
        </p:nvPicPr>
        <p:blipFill>
          <a:blip r:embed="rId3">
            <a:alphaModFix/>
          </a:blip>
          <a:stretch>
            <a:fillRect/>
          </a:stretch>
        </p:blipFill>
        <p:spPr>
          <a:xfrm rot="1180533">
            <a:off x="7701445" y="4855073"/>
            <a:ext cx="835475" cy="503645"/>
          </a:xfrm>
          <a:prstGeom prst="rect">
            <a:avLst/>
          </a:prstGeom>
          <a:noFill/>
          <a:ln>
            <a:noFill/>
          </a:ln>
        </p:spPr>
      </p:pic>
      <p:pic>
        <p:nvPicPr>
          <p:cNvPr id="186" name="Google Shape;186;g32f1ac0bd44_0_109"/>
          <p:cNvPicPr preferRelativeResize="0"/>
          <p:nvPr/>
        </p:nvPicPr>
        <p:blipFill>
          <a:blip r:embed="rId5">
            <a:alphaModFix/>
          </a:blip>
          <a:stretch>
            <a:fillRect/>
          </a:stretch>
        </p:blipFill>
        <p:spPr>
          <a:xfrm>
            <a:off x="10330426" y="3561525"/>
            <a:ext cx="1265225" cy="2334700"/>
          </a:xfrm>
          <a:prstGeom prst="rect">
            <a:avLst/>
          </a:prstGeom>
          <a:noFill/>
          <a:ln>
            <a:noFill/>
          </a:ln>
        </p:spPr>
      </p:pic>
      <p:pic>
        <p:nvPicPr>
          <p:cNvPr id="187" name="Google Shape;187;g32f1ac0bd44_0_109"/>
          <p:cNvPicPr preferRelativeResize="0"/>
          <p:nvPr/>
        </p:nvPicPr>
        <p:blipFill>
          <a:blip r:embed="rId6">
            <a:alphaModFix/>
          </a:blip>
          <a:stretch>
            <a:fillRect/>
          </a:stretch>
        </p:blipFill>
        <p:spPr>
          <a:xfrm>
            <a:off x="10476300" y="3923075"/>
            <a:ext cx="979234" cy="763500"/>
          </a:xfrm>
          <a:prstGeom prst="rect">
            <a:avLst/>
          </a:prstGeom>
          <a:noFill/>
          <a:ln>
            <a:noFill/>
          </a:ln>
        </p:spPr>
      </p:pic>
      <p:pic>
        <p:nvPicPr>
          <p:cNvPr id="188" name="Google Shape;188;g32f1ac0bd44_0_109"/>
          <p:cNvPicPr preferRelativeResize="0"/>
          <p:nvPr/>
        </p:nvPicPr>
        <p:blipFill>
          <a:blip r:embed="rId7">
            <a:alphaModFix/>
          </a:blip>
          <a:stretch>
            <a:fillRect/>
          </a:stretch>
        </p:blipFill>
        <p:spPr>
          <a:xfrm>
            <a:off x="8388048" y="3726050"/>
            <a:ext cx="707101" cy="707101"/>
          </a:xfrm>
          <a:prstGeom prst="rect">
            <a:avLst/>
          </a:prstGeom>
          <a:noFill/>
          <a:ln>
            <a:noFill/>
          </a:ln>
        </p:spPr>
      </p:pic>
      <p:sp>
        <p:nvSpPr>
          <p:cNvPr id="189" name="Google Shape;189;g32f1ac0bd44_0_109"/>
          <p:cNvSpPr txBox="1"/>
          <p:nvPr/>
        </p:nvSpPr>
        <p:spPr>
          <a:xfrm>
            <a:off x="9604923" y="3977103"/>
            <a:ext cx="4944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700">
                <a:solidFill>
                  <a:srgbClr val="FFFF00"/>
                </a:solidFill>
                <a:latin typeface="Calibri"/>
                <a:ea typeface="Calibri"/>
                <a:cs typeface="Calibri"/>
                <a:sym typeface="Calibri"/>
              </a:rPr>
              <a:t>+</a:t>
            </a:r>
            <a:endParaRPr sz="5700">
              <a:solidFill>
                <a:srgbClr val="FFFF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2f1ac0bd44_0_121"/>
          <p:cNvSpPr txBox="1"/>
          <p:nvPr>
            <p:ph idx="1" type="body"/>
          </p:nvPr>
        </p:nvSpPr>
        <p:spPr>
          <a:xfrm>
            <a:off x="555450" y="1536471"/>
            <a:ext cx="14020800" cy="5801700"/>
          </a:xfrm>
          <a:prstGeom prst="rect">
            <a:avLst/>
          </a:prstGeom>
        </p:spPr>
        <p:txBody>
          <a:bodyPr anchorCtr="0" anchor="t" bIns="45700" lIns="91425" spcFirstLastPara="1" rIns="91425" wrap="square" tIns="45700">
            <a:normAutofit/>
          </a:bodyPr>
          <a:lstStyle/>
          <a:p>
            <a:pPr indent="-457200" lvl="0" marL="609600" rtl="0" algn="l">
              <a:lnSpc>
                <a:spcPct val="150000"/>
              </a:lnSpc>
              <a:spcBef>
                <a:spcPts val="0"/>
              </a:spcBef>
              <a:spcAft>
                <a:spcPts val="0"/>
              </a:spcAft>
              <a:buClr>
                <a:schemeClr val="dk2"/>
              </a:buClr>
              <a:buSzPts val="2400"/>
              <a:buFont typeface="Calibri"/>
              <a:buAutoNum type="arabicPeriod"/>
            </a:pPr>
            <a:r>
              <a:rPr lang="en-US"/>
              <a:t>Turn on device.</a:t>
            </a:r>
            <a:endParaRPr/>
          </a:p>
          <a:p>
            <a:pPr indent="-457200" lvl="0" marL="609600" rtl="0" algn="l">
              <a:lnSpc>
                <a:spcPct val="150000"/>
              </a:lnSpc>
              <a:spcBef>
                <a:spcPts val="0"/>
              </a:spcBef>
              <a:spcAft>
                <a:spcPts val="0"/>
              </a:spcAft>
              <a:buClr>
                <a:schemeClr val="dk2"/>
              </a:buClr>
              <a:buSzPts val="2400"/>
              <a:buFont typeface="Calibri"/>
              <a:buAutoNum type="arabicPeriod"/>
            </a:pPr>
            <a:r>
              <a:rPr lang="en-US"/>
              <a:t>Calibrate.</a:t>
            </a:r>
            <a:endParaRPr/>
          </a:p>
          <a:p>
            <a:pPr indent="-457200" lvl="0" marL="609600" rtl="0" algn="l">
              <a:lnSpc>
                <a:spcPct val="150000"/>
              </a:lnSpc>
              <a:spcBef>
                <a:spcPts val="0"/>
              </a:spcBef>
              <a:spcAft>
                <a:spcPts val="0"/>
              </a:spcAft>
              <a:buClr>
                <a:schemeClr val="dk2"/>
              </a:buClr>
              <a:buSzPts val="2400"/>
              <a:buFont typeface="Lato"/>
              <a:buAutoNum type="arabicPeriod"/>
            </a:pPr>
            <a:r>
              <a:rPr lang="en-US"/>
              <a:t>Select a cylindrical object and place within sensing platform.</a:t>
            </a:r>
            <a:endParaRPr/>
          </a:p>
          <a:p>
            <a:pPr indent="-457200" lvl="0" marL="609600" rtl="0" algn="l">
              <a:lnSpc>
                <a:spcPct val="150000"/>
              </a:lnSpc>
              <a:spcBef>
                <a:spcPts val="0"/>
              </a:spcBef>
              <a:spcAft>
                <a:spcPts val="0"/>
              </a:spcAft>
              <a:buClr>
                <a:schemeClr val="dk2"/>
              </a:buClr>
              <a:buSzPts val="2400"/>
              <a:buFont typeface="Calibri"/>
              <a:buAutoNum type="arabicPeriod"/>
            </a:pPr>
            <a:r>
              <a:rPr lang="en-US"/>
              <a:t>Run scan.</a:t>
            </a:r>
            <a:endParaRPr/>
          </a:p>
          <a:p>
            <a:pPr indent="-457200" lvl="0" marL="609600" rtl="0" algn="l">
              <a:lnSpc>
                <a:spcPct val="150000"/>
              </a:lnSpc>
              <a:spcBef>
                <a:spcPts val="0"/>
              </a:spcBef>
              <a:spcAft>
                <a:spcPts val="0"/>
              </a:spcAft>
              <a:buClr>
                <a:schemeClr val="dk2"/>
              </a:buClr>
              <a:buSzPts val="2400"/>
              <a:buFont typeface="Calibri"/>
              <a:buAutoNum type="arabicPeriod"/>
            </a:pPr>
            <a:r>
              <a:rPr lang="en-US"/>
              <a:t>See top-down </a:t>
            </a:r>
            <a:r>
              <a:rPr b="1" lang="en-US"/>
              <a:t>2D image results</a:t>
            </a:r>
            <a:r>
              <a:rPr lang="en-US"/>
              <a:t> of object.</a:t>
            </a:r>
            <a:endParaRPr/>
          </a:p>
          <a:p>
            <a:pPr indent="-457200" lvl="0" marL="609600" rtl="0" algn="l">
              <a:lnSpc>
                <a:spcPct val="150000"/>
              </a:lnSpc>
              <a:spcBef>
                <a:spcPts val="0"/>
              </a:spcBef>
              <a:spcAft>
                <a:spcPts val="0"/>
              </a:spcAft>
              <a:buClr>
                <a:schemeClr val="dk2"/>
              </a:buClr>
              <a:buSzPts val="2400"/>
              <a:buFont typeface="Calibri"/>
              <a:buAutoNum type="arabicPeriod"/>
            </a:pPr>
            <a:r>
              <a:rPr lang="en-US"/>
              <a:t>View </a:t>
            </a:r>
            <a:r>
              <a:rPr b="1" lang="en-US"/>
              <a:t>object classification</a:t>
            </a:r>
            <a:r>
              <a:rPr lang="en-US"/>
              <a:t> results (conductor, insulator, water based).</a:t>
            </a:r>
            <a:endParaRPr/>
          </a:p>
          <a:p>
            <a:pPr indent="0" lvl="0" marL="0" rtl="0" algn="l">
              <a:lnSpc>
                <a:spcPct val="150000"/>
              </a:lnSpc>
              <a:spcBef>
                <a:spcPts val="1000"/>
              </a:spcBef>
              <a:spcAft>
                <a:spcPts val="0"/>
              </a:spcAft>
              <a:buNone/>
            </a:pPr>
            <a:r>
              <a:t/>
            </a:r>
            <a:endParaRPr/>
          </a:p>
        </p:txBody>
      </p:sp>
      <p:sp>
        <p:nvSpPr>
          <p:cNvPr id="195" name="Google Shape;195;g32f1ac0bd44_0_121"/>
          <p:cNvSpPr txBox="1"/>
          <p:nvPr>
            <p:ph type="title"/>
          </p:nvPr>
        </p:nvSpPr>
        <p:spPr>
          <a:xfrm>
            <a:off x="415650" y="-8"/>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Product Behaviors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2022-02-14T13:42:11Z</dcterms:created>
  <dc:creator>Saish Sawant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0x0101004AE0BD7304521046B23CDAA75CE67A4C</vt:lpwstr>
  </property>
</Properties>
</file>